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2192000" cy="6858000"/>
  <p:notesSz cx="6858000" cy="9144000"/>
  <p:embeddedFontLst>
    <p:embeddedFont>
      <p:font typeface="Gill Sans" panose="020B0604020202020204" charset="0"/>
      <p:regular r:id="rId20"/>
      <p:bold r:id="rId21"/>
    </p:embeddedFont>
    <p:embeddedFont>
      <p:font typeface="Play" panose="020B0604020202020204" charset="0"/>
      <p:regular r:id="rId22"/>
    </p:embeddedFont>
    <p:embeddedFont>
      <p:font typeface="Roboto" panose="02000000000000000000" pitchFamily="2" charset="0"/>
      <p:regular r:id="rId23"/>
      <p:bold r:id="rId24"/>
      <p:italic r:id="rId25"/>
      <p:boldItalic r:id="rId26"/>
    </p:embeddedFont>
    <p:embeddedFont>
      <p:font typeface="Roboto Mono" panose="00000009000000000000" pitchFamily="49" charset="0"/>
      <p:regular r:id="rId27"/>
      <p:bold r:id="rId28"/>
      <p:italic r:id="rId29"/>
      <p:boldItalic r:id="rId30"/>
    </p:embeddedFont>
    <p:embeddedFont>
      <p:font typeface="Rockwell" panose="02060603020205020403"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3862">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AC66E17-4421-4856-8515-249E9F215C40}"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37" autoAdjust="0"/>
  </p:normalViewPr>
  <p:slideViewPr>
    <p:cSldViewPr snapToGrid="0" showGuides="1">
      <p:cViewPr>
        <p:scale>
          <a:sx n="63" d="100"/>
          <a:sy n="63" d="100"/>
        </p:scale>
        <p:origin x="772" y="34"/>
      </p:cViewPr>
      <p:guideLst>
        <p:guide pos="3862"/>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b017a5fe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2eb017a5f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b017a5fe2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2eb017a5fe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b01ec1276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2eb01ec127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b01ec1276_1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2eb01ec1276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eb408790a9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eb408790a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eb01ec1276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eb01ec1276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eb01ec1276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eb01ec1276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eae1c0630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eae1c06301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eae1c06301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eae1c06301_0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2eae1c06301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ae1c06301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2eae1c06301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eae1c06301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eae1c06301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7018020" y="662937"/>
            <a:ext cx="4624442" cy="554202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panose="0000050000000000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a:spLocks noGrp="1"/>
          </p:cNvSpPr>
          <p:nvPr>
            <p:ph type="pic" idx="2"/>
          </p:nvPr>
        </p:nvSpPr>
        <p:spPr>
          <a:xfrm>
            <a:off x="0" y="0"/>
            <a:ext cx="626745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121"/>
        <p:cNvGrpSpPr/>
        <p:nvPr/>
      </p:nvGrpSpPr>
      <p:grpSpPr>
        <a:xfrm>
          <a:off x="0" y="0"/>
          <a:ext cx="0" cy="0"/>
          <a:chOff x="0" y="0"/>
          <a:chExt cx="0" cy="0"/>
        </a:xfrm>
      </p:grpSpPr>
      <p:sp>
        <p:nvSpPr>
          <p:cNvPr id="122" name="Google Shape;122;p11"/>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23" name="Google Shape;123;p11"/>
          <p:cNvSpPr txBox="1">
            <a:spLocks noGrp="1"/>
          </p:cNvSpPr>
          <p:nvPr>
            <p:ph type="title"/>
          </p:nvPr>
        </p:nvSpPr>
        <p:spPr>
          <a:xfrm>
            <a:off x="549536" y="549274"/>
            <a:ext cx="5179330" cy="284182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5400"/>
              <a:buFont typeface="Play" panose="000005000000000000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1"/>
          <p:cNvSpPr txBox="1">
            <a:spLocks noGrp="1"/>
          </p:cNvSpPr>
          <p:nvPr>
            <p:ph type="body" idx="1"/>
          </p:nvPr>
        </p:nvSpPr>
        <p:spPr>
          <a:xfrm>
            <a:off x="549537" y="3646704"/>
            <a:ext cx="5179330" cy="270616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228600" algn="l">
              <a:lnSpc>
                <a:spcPct val="110000"/>
              </a:lnSpc>
              <a:spcBef>
                <a:spcPts val="1000"/>
              </a:spcBef>
              <a:spcAft>
                <a:spcPts val="0"/>
              </a:spcAft>
              <a:buClr>
                <a:schemeClr val="lt1"/>
              </a:buClr>
              <a:buSzPts val="1200"/>
              <a:buNone/>
              <a:defRPr sz="1200">
                <a:solidFill>
                  <a:schemeClr val="lt1"/>
                </a:solidFill>
              </a:defRPr>
            </a:lvl2pPr>
            <a:lvl3pPr marL="1371600" lvl="2" indent="-228600" algn="l">
              <a:lnSpc>
                <a:spcPct val="110000"/>
              </a:lnSpc>
              <a:spcBef>
                <a:spcPts val="1000"/>
              </a:spcBef>
              <a:spcAft>
                <a:spcPts val="0"/>
              </a:spcAft>
              <a:buClr>
                <a:schemeClr val="lt1"/>
              </a:buClr>
              <a:buSzPts val="1200"/>
              <a:buNone/>
              <a:defRPr sz="1200">
                <a:solidFill>
                  <a:schemeClr val="lt1"/>
                </a:solidFill>
              </a:defRPr>
            </a:lvl3pPr>
            <a:lvl4pPr marL="1828800" lvl="3" indent="-228600" algn="l">
              <a:lnSpc>
                <a:spcPct val="110000"/>
              </a:lnSpc>
              <a:spcBef>
                <a:spcPts val="1000"/>
              </a:spcBef>
              <a:spcAft>
                <a:spcPts val="0"/>
              </a:spcAft>
              <a:buClr>
                <a:schemeClr val="lt1"/>
              </a:buClr>
              <a:buSzPts val="1200"/>
              <a:buNone/>
              <a:defRPr sz="1200">
                <a:solidFill>
                  <a:schemeClr val="lt1"/>
                </a:solidFill>
              </a:defRPr>
            </a:lvl4pPr>
            <a:lvl5pPr marL="2286000" lvl="4" indent="-228600" algn="l">
              <a:lnSpc>
                <a:spcPct val="110000"/>
              </a:lnSpc>
              <a:spcBef>
                <a:spcPts val="1000"/>
              </a:spcBef>
              <a:spcAft>
                <a:spcPts val="0"/>
              </a:spcAft>
              <a:buClr>
                <a:schemeClr val="lt1"/>
              </a:buClr>
              <a:buSzPts val="1200"/>
              <a:buNone/>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1"/>
          <p:cNvSpPr>
            <a:spLocks noGrp="1"/>
          </p:cNvSpPr>
          <p:nvPr>
            <p:ph type="pic" idx="2"/>
          </p:nvPr>
        </p:nvSpPr>
        <p:spPr>
          <a:xfrm>
            <a:off x="5926138" y="549275"/>
            <a:ext cx="5654675" cy="5788025"/>
          </a:xfrm>
          <a:prstGeom prst="rect">
            <a:avLst/>
          </a:prstGeom>
          <a:noFill/>
          <a:ln>
            <a:noFill/>
          </a:ln>
        </p:spPr>
      </p:sp>
      <p:grpSp>
        <p:nvGrpSpPr>
          <p:cNvPr id="126" name="Google Shape;126;p11"/>
          <p:cNvGrpSpPr/>
          <p:nvPr/>
        </p:nvGrpSpPr>
        <p:grpSpPr>
          <a:xfrm>
            <a:off x="577658" y="5511950"/>
            <a:ext cx="828358" cy="828358"/>
            <a:chOff x="10462536" y="1408249"/>
            <a:chExt cx="828358" cy="828358"/>
          </a:xfrm>
        </p:grpSpPr>
        <p:sp>
          <p:nvSpPr>
            <p:cNvPr id="127" name="Google Shape;127;p11"/>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28" name="Google Shape;128;p11"/>
            <p:cNvSpPr/>
            <p:nvPr/>
          </p:nvSpPr>
          <p:spPr>
            <a:xfrm rot="-8100000">
              <a:off x="10613915" y="1424627"/>
              <a:ext cx="270000" cy="540001"/>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nvGrpSpPr>
          <p:cNvPr id="129" name="Google Shape;129;p11"/>
          <p:cNvGrpSpPr/>
          <p:nvPr/>
        </p:nvGrpSpPr>
        <p:grpSpPr>
          <a:xfrm>
            <a:off x="363888" y="5322560"/>
            <a:ext cx="1030305" cy="1030305"/>
            <a:chOff x="10240859" y="1436639"/>
            <a:chExt cx="1030305" cy="1030305"/>
          </a:xfrm>
        </p:grpSpPr>
        <p:sp>
          <p:nvSpPr>
            <p:cNvPr id="130" name="Google Shape;130;p11"/>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31" name="Google Shape;131;p11"/>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32" name="Google Shape;132;p11"/>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33" name="Google Shape;133;p11"/>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34" name="Google Shape;134;p1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p12"/>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400"/>
              <a:buFont typeface="Play" panose="00000500000000000000"/>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12"/>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0" name="Google Shape;140;p1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43" name="Google Shape;143;p12"/>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4" name="Google Shape;144;p12"/>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5" name="Google Shape;145;p12"/>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146" name="Google Shape;146;p12"/>
          <p:cNvGrpSpPr/>
          <p:nvPr/>
        </p:nvGrpSpPr>
        <p:grpSpPr>
          <a:xfrm>
            <a:off x="1292493" y="4299807"/>
            <a:ext cx="2083885" cy="2083885"/>
            <a:chOff x="4842143" y="3556857"/>
            <a:chExt cx="2083885" cy="2083885"/>
          </a:xfrm>
        </p:grpSpPr>
        <p:sp>
          <p:nvSpPr>
            <p:cNvPr id="147" name="Google Shape;147;p12"/>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8" name="Google Shape;148;p12"/>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49" name="Google Shape;149;p12"/>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0" name="Google Shape;150;p12"/>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1"/>
        <p:cNvGrpSpPr/>
        <p:nvPr/>
      </p:nvGrpSpPr>
      <p:grpSpPr>
        <a:xfrm>
          <a:off x="0" y="0"/>
          <a:ext cx="0" cy="0"/>
          <a:chOff x="0" y="0"/>
          <a:chExt cx="0" cy="0"/>
        </a:xfrm>
      </p:grpSpPr>
      <p:grpSp>
        <p:nvGrpSpPr>
          <p:cNvPr id="152" name="Google Shape;152;p13"/>
          <p:cNvGrpSpPr/>
          <p:nvPr/>
        </p:nvGrpSpPr>
        <p:grpSpPr>
          <a:xfrm>
            <a:off x="363888" y="5322560"/>
            <a:ext cx="1030305" cy="1030305"/>
            <a:chOff x="10240859" y="1436639"/>
            <a:chExt cx="1030305" cy="1030305"/>
          </a:xfrm>
        </p:grpSpPr>
        <p:sp>
          <p:nvSpPr>
            <p:cNvPr id="153" name="Google Shape;153;p13"/>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4" name="Google Shape;154;p13"/>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5" name="Google Shape;155;p13"/>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56" name="Google Shape;156;p13"/>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57" name="Google Shape;157;p13"/>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Play" panose="0000050000000000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3"/>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9" name="Google Shape;159;p1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2"/>
        <p:cNvGrpSpPr/>
        <p:nvPr/>
      </p:nvGrpSpPr>
      <p:grpSpPr>
        <a:xfrm>
          <a:off x="0" y="0"/>
          <a:ext cx="0" cy="0"/>
          <a:chOff x="0" y="0"/>
          <a:chExt cx="0" cy="0"/>
        </a:xfrm>
      </p:grpSpPr>
      <p:grpSp>
        <p:nvGrpSpPr>
          <p:cNvPr id="163" name="Google Shape;163;p14"/>
          <p:cNvGrpSpPr/>
          <p:nvPr/>
        </p:nvGrpSpPr>
        <p:grpSpPr>
          <a:xfrm>
            <a:off x="242406" y="748159"/>
            <a:ext cx="897877" cy="934082"/>
            <a:chOff x="5129684" y="1232940"/>
            <a:chExt cx="897877" cy="934082"/>
          </a:xfrm>
        </p:grpSpPr>
        <p:sp>
          <p:nvSpPr>
            <p:cNvPr id="164" name="Google Shape;164;p14"/>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65" name="Google Shape;165;p14"/>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66" name="Google Shape;166;p14"/>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67" name="Google Shape;167;p14"/>
          <p:cNvSpPr txBox="1">
            <a:spLocks noGrp="1"/>
          </p:cNvSpPr>
          <p:nvPr>
            <p:ph type="title"/>
          </p:nvPr>
        </p:nvSpPr>
        <p:spPr>
          <a:xfrm>
            <a:off x="563563" y="474345"/>
            <a:ext cx="11077574" cy="295465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400"/>
              <a:buFont typeface="Play" panose="00000500000000000000"/>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1" name="Google Shape;171;p14"/>
          <p:cNvSpPr txBox="1">
            <a:spLocks noGrp="1"/>
          </p:cNvSpPr>
          <p:nvPr>
            <p:ph type="body" idx="1"/>
          </p:nvPr>
        </p:nvSpPr>
        <p:spPr>
          <a:xfrm>
            <a:off x="566271" y="3629772"/>
            <a:ext cx="11074866" cy="26789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2400"/>
              <a:buNone/>
              <a:defRPr sz="2400">
                <a:solidFill>
                  <a:schemeClr val="lt1"/>
                </a:solidFill>
              </a:defRPr>
            </a:lvl1pPr>
            <a:lvl2pPr marL="914400" lvl="1" indent="-228600" algn="l">
              <a:lnSpc>
                <a:spcPct val="110000"/>
              </a:lnSpc>
              <a:spcBef>
                <a:spcPts val="800"/>
              </a:spcBef>
              <a:spcAft>
                <a:spcPts val="0"/>
              </a:spcAft>
              <a:buClr>
                <a:schemeClr val="lt1"/>
              </a:buClr>
              <a:buSzPts val="2000"/>
              <a:buNone/>
              <a:defRPr sz="2000">
                <a:solidFill>
                  <a:schemeClr val="lt1"/>
                </a:solidFill>
              </a:defRPr>
            </a:lvl2pPr>
            <a:lvl3pPr marL="1371600" lvl="2" indent="-228600" algn="l">
              <a:lnSpc>
                <a:spcPct val="110000"/>
              </a:lnSpc>
              <a:spcBef>
                <a:spcPts val="800"/>
              </a:spcBef>
              <a:spcAft>
                <a:spcPts val="0"/>
              </a:spcAft>
              <a:buClr>
                <a:schemeClr val="lt1"/>
              </a:buClr>
              <a:buSzPts val="1800"/>
              <a:buNone/>
              <a:defRPr sz="1800">
                <a:solidFill>
                  <a:schemeClr val="lt1"/>
                </a:solidFill>
              </a:defRPr>
            </a:lvl3pPr>
            <a:lvl4pPr marL="1828800" lvl="3" indent="-228600" algn="l">
              <a:lnSpc>
                <a:spcPct val="110000"/>
              </a:lnSpc>
              <a:spcBef>
                <a:spcPts val="800"/>
              </a:spcBef>
              <a:spcAft>
                <a:spcPts val="0"/>
              </a:spcAft>
              <a:buClr>
                <a:schemeClr val="lt1"/>
              </a:buClr>
              <a:buSzPts val="1600"/>
              <a:buNone/>
              <a:defRPr sz="1600">
                <a:solidFill>
                  <a:schemeClr val="lt1"/>
                </a:solidFill>
              </a:defRPr>
            </a:lvl4pPr>
            <a:lvl5pPr marL="2286000" lvl="4" indent="-228600" algn="l">
              <a:lnSpc>
                <a:spcPct val="110000"/>
              </a:lnSpc>
              <a:spcBef>
                <a:spcPts val="800"/>
              </a:spcBef>
              <a:spcAft>
                <a:spcPts val="0"/>
              </a:spcAft>
              <a:buClr>
                <a:schemeClr val="lt1"/>
              </a:buClr>
              <a:buSzPts val="1600"/>
              <a:buNone/>
              <a:defRPr sz="1600">
                <a:solidFill>
                  <a:schemeClr val="lt1"/>
                </a:solidFill>
              </a:defRPr>
            </a:lvl5pPr>
            <a:lvl6pPr marL="2743200" lvl="5" indent="-228600" algn="l">
              <a:lnSpc>
                <a:spcPct val="90000"/>
              </a:lnSpc>
              <a:spcBef>
                <a:spcPts val="8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72" name="Google Shape;172;p14"/>
          <p:cNvSpPr/>
          <p:nvPr/>
        </p:nvSpPr>
        <p:spPr>
          <a:xfrm rot="-2700000">
            <a:off x="11209132" y="4448189"/>
            <a:ext cx="999200" cy="1262947"/>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B274A"/>
              </a:gs>
              <a:gs pos="30000">
                <a:srgbClr val="2B274A"/>
              </a:gs>
              <a:gs pos="40000">
                <a:srgbClr val="453E75"/>
              </a:gs>
              <a:gs pos="60000">
                <a:srgbClr val="2B274A"/>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73" name="Google Shape;173;p14"/>
          <p:cNvSpPr/>
          <p:nvPr/>
        </p:nvSpPr>
        <p:spPr>
          <a:xfrm rot="2700000">
            <a:off x="11686937" y="4853516"/>
            <a:ext cx="540000" cy="978284"/>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4"/>
        <p:cNvGrpSpPr/>
        <p:nvPr/>
      </p:nvGrpSpPr>
      <p:grpSpPr>
        <a:xfrm>
          <a:off x="0" y="0"/>
          <a:ext cx="0" cy="0"/>
          <a:chOff x="0" y="0"/>
          <a:chExt cx="0" cy="0"/>
        </a:xfrm>
      </p:grpSpPr>
      <p:sp>
        <p:nvSpPr>
          <p:cNvPr id="175" name="Google Shape;175;p15"/>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176" name="Google Shape;176;p15"/>
          <p:cNvGrpSpPr/>
          <p:nvPr/>
        </p:nvGrpSpPr>
        <p:grpSpPr>
          <a:xfrm>
            <a:off x="233344" y="5384019"/>
            <a:ext cx="828357" cy="828357"/>
            <a:chOff x="2895711" y="1234487"/>
            <a:chExt cx="828357" cy="828357"/>
          </a:xfrm>
        </p:grpSpPr>
        <p:sp>
          <p:nvSpPr>
            <p:cNvPr id="177" name="Google Shape;177;p15"/>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78" name="Google Shape;178;p15"/>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79" name="Google Shape;179;p15"/>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Play" panose="0000050000000000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5"/>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1" name="Google Shape;181;p15"/>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2" name="Google Shape;182;p1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5"/>
        <p:cNvGrpSpPr/>
        <p:nvPr/>
      </p:nvGrpSpPr>
      <p:grpSpPr>
        <a:xfrm>
          <a:off x="0" y="0"/>
          <a:ext cx="0" cy="0"/>
          <a:chOff x="0" y="0"/>
          <a:chExt cx="0" cy="0"/>
        </a:xfrm>
      </p:grpSpPr>
      <p:sp>
        <p:nvSpPr>
          <p:cNvPr id="186" name="Google Shape;186;p16"/>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87" name="Google Shape;187;p16"/>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88" name="Google Shape;188;p16"/>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Play" panose="000005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16"/>
          <p:cNvSpPr txBox="1">
            <a:spLocks noGrp="1"/>
          </p:cNvSpPr>
          <p:nvPr>
            <p:ph type="body" idx="1"/>
          </p:nvPr>
        </p:nvSpPr>
        <p:spPr>
          <a:xfrm>
            <a:off x="550864" y="1881275"/>
            <a:ext cx="5437186" cy="535354"/>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Gill Sans" panose="020B0502020104020203"/>
                <a:ea typeface="Gill Sans" panose="020B0502020104020203"/>
                <a:cs typeface="Gill Sans" panose="020B0502020104020203"/>
                <a:sym typeface="Gill Sans" panose="020B0502020104020203"/>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6"/>
          <p:cNvSpPr txBox="1">
            <a:spLocks noGrp="1"/>
          </p:cNvSpPr>
          <p:nvPr>
            <p:ph type="body" idx="2"/>
          </p:nvPr>
        </p:nvSpPr>
        <p:spPr>
          <a:xfrm>
            <a:off x="550863" y="2577270"/>
            <a:ext cx="5429114"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1" name="Google Shape;191;p16"/>
          <p:cNvSpPr txBox="1">
            <a:spLocks noGrp="1"/>
          </p:cNvSpPr>
          <p:nvPr>
            <p:ph type="body" idx="3"/>
          </p:nvPr>
        </p:nvSpPr>
        <p:spPr>
          <a:xfrm>
            <a:off x="6212024" y="1881275"/>
            <a:ext cx="5436392" cy="535354"/>
          </a:xfrm>
          <a:prstGeom prst="rect">
            <a:avLst/>
          </a:prstGeom>
          <a:noFill/>
          <a:ln>
            <a:noFill/>
          </a:ln>
        </p:spPr>
        <p:txBody>
          <a:bodyPr spcFirstLastPara="1" wrap="square" lIns="0" tIns="0" rIns="0" bIns="0" anchor="b" anchorCtr="0">
            <a:normAutofit/>
          </a:bodyPr>
          <a:lstStyle>
            <a:lvl1pPr marL="457200" lvl="0" indent="-317500" algn="l">
              <a:lnSpc>
                <a:spcPct val="110000"/>
              </a:lnSpc>
              <a:spcBef>
                <a:spcPts val="1000"/>
              </a:spcBef>
              <a:spcAft>
                <a:spcPts val="0"/>
              </a:spcAft>
              <a:buClr>
                <a:schemeClr val="lt1"/>
              </a:buClr>
              <a:buSzPts val="1400"/>
              <a:buChar char="•"/>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2" name="Google Shape;192;p16"/>
          <p:cNvSpPr txBox="1">
            <a:spLocks noGrp="1"/>
          </p:cNvSpPr>
          <p:nvPr>
            <p:ph type="body" idx="4"/>
          </p:nvPr>
        </p:nvSpPr>
        <p:spPr>
          <a:xfrm>
            <a:off x="6212023" y="2577270"/>
            <a:ext cx="5436391"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3" name="Google Shape;193;p1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17"/>
          <p:cNvSpPr txBox="1">
            <a:spLocks noGrp="1"/>
          </p:cNvSpPr>
          <p:nvPr>
            <p:ph type="title"/>
          </p:nvPr>
        </p:nvSpPr>
        <p:spPr>
          <a:xfrm>
            <a:off x="3359149" y="550799"/>
            <a:ext cx="8283313" cy="554202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panose="0000050000000000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1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01" name="Google Shape;201;p17"/>
          <p:cNvSpPr/>
          <p:nvPr/>
        </p:nvSpPr>
        <p:spPr>
          <a:xfrm rot="8100000" flipH="1">
            <a:off x="-410727"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02" name="Google Shape;202;p17"/>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03" name="Google Shape;203;p17"/>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04" name="Google Shape;204;p17"/>
          <p:cNvSpPr/>
          <p:nvPr/>
        </p:nvSpPr>
        <p:spPr>
          <a:xfrm>
            <a:off x="1780661" y="385236"/>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05" name="Google Shape;205;p17"/>
          <p:cNvGrpSpPr/>
          <p:nvPr/>
        </p:nvGrpSpPr>
        <p:grpSpPr>
          <a:xfrm>
            <a:off x="509106" y="1383159"/>
            <a:ext cx="897877" cy="934082"/>
            <a:chOff x="5129684" y="1232940"/>
            <a:chExt cx="897877" cy="934082"/>
          </a:xfrm>
        </p:grpSpPr>
        <p:sp>
          <p:nvSpPr>
            <p:cNvPr id="206" name="Google Shape;206;p1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07" name="Google Shape;207;p1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08" name="Google Shape;208;p1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
        <p:nvSpPr>
          <p:cNvPr id="210" name="Google Shape;210;p1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1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3"/>
        <p:cNvGrpSpPr/>
        <p:nvPr/>
      </p:nvGrpSpPr>
      <p:grpSpPr>
        <a:xfrm>
          <a:off x="0" y="0"/>
          <a:ext cx="0" cy="0"/>
          <a:chOff x="0" y="0"/>
          <a:chExt cx="0" cy="0"/>
        </a:xfrm>
      </p:grpSpPr>
      <p:grpSp>
        <p:nvGrpSpPr>
          <p:cNvPr id="214" name="Google Shape;214;p19"/>
          <p:cNvGrpSpPr/>
          <p:nvPr/>
        </p:nvGrpSpPr>
        <p:grpSpPr>
          <a:xfrm>
            <a:off x="4752748" y="4823504"/>
            <a:ext cx="1656714" cy="1656714"/>
            <a:chOff x="2481534" y="2139594"/>
            <a:chExt cx="1656714" cy="1656714"/>
          </a:xfrm>
        </p:grpSpPr>
        <p:sp>
          <p:nvSpPr>
            <p:cNvPr id="215" name="Google Shape;215;p19"/>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 name="Google Shape;216;p19"/>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17" name="Google Shape;217;p19"/>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Play" panose="000005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19"/>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219" name="Google Shape;219;p19"/>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20" name="Google Shape;220;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3"/>
        <p:cNvGrpSpPr/>
        <p:nvPr/>
      </p:nvGrpSpPr>
      <p:grpSpPr>
        <a:xfrm>
          <a:off x="0" y="0"/>
          <a:ext cx="0" cy="0"/>
          <a:chOff x="0" y="0"/>
          <a:chExt cx="0" cy="0"/>
        </a:xfrm>
      </p:grpSpPr>
      <p:grpSp>
        <p:nvGrpSpPr>
          <p:cNvPr id="224" name="Google Shape;224;p20"/>
          <p:cNvGrpSpPr/>
          <p:nvPr/>
        </p:nvGrpSpPr>
        <p:grpSpPr>
          <a:xfrm>
            <a:off x="220889" y="4984670"/>
            <a:ext cx="897877" cy="934082"/>
            <a:chOff x="5129684" y="1232940"/>
            <a:chExt cx="897877" cy="934082"/>
          </a:xfrm>
        </p:grpSpPr>
        <p:sp>
          <p:nvSpPr>
            <p:cNvPr id="225" name="Google Shape;225;p20"/>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6" name="Google Shape;226;p20"/>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7" name="Google Shape;227;p20"/>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28" name="Google Shape;228;p20"/>
          <p:cNvSpPr txBox="1">
            <a:spLocks noGrp="1"/>
          </p:cNvSpPr>
          <p:nvPr>
            <p:ph type="title"/>
          </p:nvPr>
        </p:nvSpPr>
        <p:spPr>
          <a:xfrm>
            <a:off x="550863" y="575409"/>
            <a:ext cx="4500562" cy="98488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Play" panose="000005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0"/>
          <p:cNvSpPr>
            <a:spLocks noGrp="1"/>
          </p:cNvSpPr>
          <p:nvPr>
            <p:ph type="pic" idx="2"/>
          </p:nvPr>
        </p:nvSpPr>
        <p:spPr>
          <a:xfrm>
            <a:off x="5267324" y="575409"/>
            <a:ext cx="6373813" cy="5733316"/>
          </a:xfrm>
          <a:prstGeom prst="rect">
            <a:avLst/>
          </a:prstGeom>
          <a:noFill/>
          <a:ln>
            <a:noFill/>
          </a:ln>
        </p:spPr>
      </p:sp>
      <p:sp>
        <p:nvSpPr>
          <p:cNvPr id="230" name="Google Shape;230;p20"/>
          <p:cNvSpPr txBox="1">
            <a:spLocks noGrp="1"/>
          </p:cNvSpPr>
          <p:nvPr>
            <p:ph type="body" idx="1"/>
          </p:nvPr>
        </p:nvSpPr>
        <p:spPr>
          <a:xfrm>
            <a:off x="550863" y="1776195"/>
            <a:ext cx="4500562" cy="45325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31" name="Google Shape;231;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
        <p:cNvGrpSpPr/>
        <p:nvPr/>
      </p:nvGrpSpPr>
      <p:grpSpPr>
        <a:xfrm>
          <a:off x="0" y="0"/>
          <a:ext cx="0" cy="0"/>
          <a:chOff x="0" y="0"/>
          <a:chExt cx="0" cy="0"/>
        </a:xfrm>
      </p:grpSpPr>
      <p:grpSp>
        <p:nvGrpSpPr>
          <p:cNvPr id="19" name="Google Shape;19;p3"/>
          <p:cNvGrpSpPr/>
          <p:nvPr/>
        </p:nvGrpSpPr>
        <p:grpSpPr>
          <a:xfrm>
            <a:off x="363888" y="5322560"/>
            <a:ext cx="1030305" cy="1030305"/>
            <a:chOff x="10240859" y="1436639"/>
            <a:chExt cx="1030305" cy="1030305"/>
          </a:xfrm>
        </p:grpSpPr>
        <p:sp>
          <p:nvSpPr>
            <p:cNvPr id="20" name="Google Shape;20;p3"/>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 name="Google Shape;21;p3"/>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 name="Google Shape;22;p3"/>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 name="Google Shape;23;p3"/>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4" name="Google Shape;24;p3"/>
          <p:cNvSpPr txBox="1">
            <a:spLocks noGrp="1"/>
          </p:cNvSpPr>
          <p:nvPr>
            <p:ph type="title"/>
          </p:nvPr>
        </p:nvSpPr>
        <p:spPr>
          <a:xfrm>
            <a:off x="550863" y="483924"/>
            <a:ext cx="11090275" cy="168405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50863" y="2419350"/>
            <a:ext cx="11090274" cy="391318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29" name="Google Shape;29;p3"/>
          <p:cNvGrpSpPr/>
          <p:nvPr/>
        </p:nvGrpSpPr>
        <p:grpSpPr>
          <a:xfrm>
            <a:off x="8896749" y="1383159"/>
            <a:ext cx="897877" cy="934082"/>
            <a:chOff x="5129684" y="1232940"/>
            <a:chExt cx="897877" cy="934082"/>
          </a:xfrm>
        </p:grpSpPr>
        <p:sp>
          <p:nvSpPr>
            <p:cNvPr id="30" name="Google Shape;30;p3"/>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 name="Google Shape;31;p3"/>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2" name="Google Shape;32;p3"/>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33" name="Google Shape;33;p3"/>
          <p:cNvSpPr/>
          <p:nvPr/>
        </p:nvSpPr>
        <p:spPr>
          <a:xfrm>
            <a:off x="10168304" y="385236"/>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34" name="Google Shape;34;p3"/>
          <p:cNvGrpSpPr/>
          <p:nvPr/>
        </p:nvGrpSpPr>
        <p:grpSpPr>
          <a:xfrm flipH="1">
            <a:off x="8925426" y="2736835"/>
            <a:ext cx="3990589" cy="4054324"/>
            <a:chOff x="4285509" y="2736835"/>
            <a:chExt cx="3990589" cy="4054324"/>
          </a:xfrm>
        </p:grpSpPr>
        <p:sp>
          <p:nvSpPr>
            <p:cNvPr id="35" name="Google Shape;35;p3"/>
            <p:cNvSpPr/>
            <p:nvPr/>
          </p:nvSpPr>
          <p:spPr>
            <a:xfrm rot="8100000" flipH="1">
              <a:off x="4602175"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36" name="Google Shape;36;p3"/>
            <p:cNvGrpSpPr/>
            <p:nvPr/>
          </p:nvGrpSpPr>
          <p:grpSpPr>
            <a:xfrm>
              <a:off x="4285509" y="2736835"/>
              <a:ext cx="3990588" cy="3990588"/>
              <a:chOff x="-737095" y="2736835"/>
              <a:chExt cx="3990588" cy="3990588"/>
            </a:xfrm>
          </p:grpSpPr>
          <p:sp>
            <p:nvSpPr>
              <p:cNvPr id="37" name="Google Shape;37;p3"/>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8" name="Google Shape;38;p3"/>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grpSp>
        <p:nvGrpSpPr>
          <p:cNvPr id="39" name="Google Shape;39;p3"/>
          <p:cNvGrpSpPr/>
          <p:nvPr/>
        </p:nvGrpSpPr>
        <p:grpSpPr>
          <a:xfrm>
            <a:off x="5657788" y="3903772"/>
            <a:ext cx="1656714" cy="1656714"/>
            <a:chOff x="10112258" y="2147095"/>
            <a:chExt cx="1656714" cy="1656714"/>
          </a:xfrm>
        </p:grpSpPr>
        <p:sp>
          <p:nvSpPr>
            <p:cNvPr id="40" name="Google Shape;40;p3"/>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41" name="Google Shape;41;p3"/>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4"/>
        <p:cNvGrpSpPr/>
        <p:nvPr/>
      </p:nvGrpSpPr>
      <p:grpSpPr>
        <a:xfrm>
          <a:off x="0" y="0"/>
          <a:ext cx="0" cy="0"/>
          <a:chOff x="0" y="0"/>
          <a:chExt cx="0" cy="0"/>
        </a:xfrm>
      </p:grpSpPr>
      <p:sp>
        <p:nvSpPr>
          <p:cNvPr id="235" name="Google Shape;235;p21"/>
          <p:cNvSpPr txBox="1">
            <a:spLocks noGrp="1"/>
          </p:cNvSpPr>
          <p:nvPr>
            <p:ph type="title"/>
          </p:nvPr>
        </p:nvSpPr>
        <p:spPr>
          <a:xfrm>
            <a:off x="550862" y="503906"/>
            <a:ext cx="11090275" cy="133305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Play" panose="0000050000000000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21"/>
          <p:cNvSpPr txBox="1">
            <a:spLocks noGrp="1"/>
          </p:cNvSpPr>
          <p:nvPr>
            <p:ph type="body" idx="1"/>
          </p:nvPr>
        </p:nvSpPr>
        <p:spPr>
          <a:xfrm rot="5400000">
            <a:off x="4107182" y="-1442457"/>
            <a:ext cx="3978963" cy="110916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7" name="Google Shape;237;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0"/>
        <p:cNvGrpSpPr/>
        <p:nvPr/>
      </p:nvGrpSpPr>
      <p:grpSpPr>
        <a:xfrm>
          <a:off x="0" y="0"/>
          <a:ext cx="0" cy="0"/>
          <a:chOff x="0" y="0"/>
          <a:chExt cx="0" cy="0"/>
        </a:xfrm>
      </p:grpSpPr>
      <p:sp>
        <p:nvSpPr>
          <p:cNvPr id="241" name="Google Shape;241;p22"/>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2"/>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3" name="Google Shape;243;p2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2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2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42"/>
        <p:cNvGrpSpPr/>
        <p:nvPr/>
      </p:nvGrpSpPr>
      <p:grpSpPr>
        <a:xfrm>
          <a:off x="0" y="0"/>
          <a:ext cx="0" cy="0"/>
          <a:chOff x="0" y="0"/>
          <a:chExt cx="0" cy="0"/>
        </a:xfrm>
      </p:grpSpPr>
      <p:sp>
        <p:nvSpPr>
          <p:cNvPr id="43" name="Google Shape;43;p4"/>
          <p:cNvSpPr txBox="1">
            <a:spLocks noGrp="1"/>
          </p:cNvSpPr>
          <p:nvPr>
            <p:ph type="ctrTitle"/>
          </p:nvPr>
        </p:nvSpPr>
        <p:spPr>
          <a:xfrm>
            <a:off x="550863" y="4045464"/>
            <a:ext cx="11115355" cy="2286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5400"/>
              <a:buFont typeface="Play" panose="000005000000000000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4"/>
          <p:cNvSpPr>
            <a:spLocks noGrp="1"/>
          </p:cNvSpPr>
          <p:nvPr>
            <p:ph type="pic" idx="2"/>
          </p:nvPr>
        </p:nvSpPr>
        <p:spPr>
          <a:xfrm>
            <a:off x="0" y="4594"/>
            <a:ext cx="12192000" cy="3771878"/>
          </a:xfrm>
          <a:prstGeom prst="rect">
            <a:avLst/>
          </a:prstGeom>
          <a:noFill/>
          <a:ln>
            <a:noFill/>
          </a:ln>
        </p:spPr>
      </p:sp>
      <p:sp>
        <p:nvSpPr>
          <p:cNvPr id="45" name="Google Shape;45;p4"/>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46" name="Google Shape;46;p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spTree>
      <p:nvGrpSpPr>
        <p:cNvPr id="1" name="Shape 49"/>
        <p:cNvGrpSpPr/>
        <p:nvPr/>
      </p:nvGrpSpPr>
      <p:grpSpPr>
        <a:xfrm>
          <a:off x="0" y="0"/>
          <a:ext cx="0" cy="0"/>
          <a:chOff x="0" y="0"/>
          <a:chExt cx="0" cy="0"/>
        </a:xfrm>
      </p:grpSpPr>
      <p:sp>
        <p:nvSpPr>
          <p:cNvPr id="50" name="Google Shape;50;p5"/>
          <p:cNvSpPr txBox="1">
            <a:spLocks noGrp="1"/>
          </p:cNvSpPr>
          <p:nvPr>
            <p:ph type="ctrTitle"/>
          </p:nvPr>
        </p:nvSpPr>
        <p:spPr>
          <a:xfrm>
            <a:off x="550863" y="196900"/>
            <a:ext cx="4159160" cy="3155900"/>
          </a:xfrm>
          <a:prstGeom prst="rect">
            <a:avLst/>
          </a:prstGeom>
          <a:noFill/>
          <a:ln>
            <a:noFill/>
          </a:ln>
        </p:spPr>
        <p:txBody>
          <a:bodyPr spcFirstLastPara="1" wrap="square" lIns="91425" tIns="0" rIns="0" bIns="0" anchor="b" anchorCtr="0">
            <a:noAutofit/>
          </a:bodyPr>
          <a:lstStyle>
            <a:lvl1pPr lvl="0" algn="l">
              <a:lnSpc>
                <a:spcPct val="9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
          <p:cNvSpPr txBox="1">
            <a:spLocks noGrp="1"/>
          </p:cNvSpPr>
          <p:nvPr>
            <p:ph type="subTitle" idx="1"/>
          </p:nvPr>
        </p:nvSpPr>
        <p:spPr>
          <a:xfrm>
            <a:off x="547271" y="3505200"/>
            <a:ext cx="4159160" cy="2352356"/>
          </a:xfrm>
          <a:prstGeom prst="rect">
            <a:avLst/>
          </a:prstGeom>
          <a:noFill/>
          <a:ln>
            <a:noFill/>
          </a:ln>
        </p:spPr>
        <p:txBody>
          <a:bodyPr spcFirstLastPara="1" wrap="square" lIns="91425" tIns="0" rIns="91425" bIns="0" anchor="t" anchorCtr="0">
            <a:noAutofit/>
          </a:bodyPr>
          <a:lstStyle>
            <a:lvl1pPr lvl="0" algn="l">
              <a:lnSpc>
                <a:spcPct val="100000"/>
              </a:lnSpc>
              <a:spcBef>
                <a:spcPts val="1000"/>
              </a:spcBef>
              <a:spcAft>
                <a:spcPts val="0"/>
              </a:spcAft>
              <a:buClr>
                <a:schemeClr val="lt1"/>
              </a:buClr>
              <a:buSzPts val="2400"/>
              <a:buFont typeface="Arial" panose="020B0604020202020204"/>
              <a:buNone/>
              <a:defRPr sz="2400">
                <a:solidFill>
                  <a:schemeClr val="lt1"/>
                </a:solidFill>
              </a:defRPr>
            </a:lvl1pPr>
            <a:lvl2pPr lvl="1" algn="ctr">
              <a:lnSpc>
                <a:spcPct val="110000"/>
              </a:lnSpc>
              <a:spcBef>
                <a:spcPts val="5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2" name="Google Shape;52;p5"/>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53" name="Google Shape;53;p5"/>
          <p:cNvGrpSpPr/>
          <p:nvPr/>
        </p:nvGrpSpPr>
        <p:grpSpPr>
          <a:xfrm>
            <a:off x="10708081" y="4012605"/>
            <a:ext cx="897877" cy="934082"/>
            <a:chOff x="5129684" y="1232940"/>
            <a:chExt cx="897877" cy="934082"/>
          </a:xfrm>
        </p:grpSpPr>
        <p:sp>
          <p:nvSpPr>
            <p:cNvPr id="54" name="Google Shape;54;p5"/>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55" name="Google Shape;55;p5"/>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56" name="Google Shape;56;p5"/>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57" name="Google Shape;57;p5"/>
          <p:cNvSpPr>
            <a:spLocks noGrp="1"/>
          </p:cNvSpPr>
          <p:nvPr>
            <p:ph type="pic" idx="2"/>
          </p:nvPr>
        </p:nvSpPr>
        <p:spPr>
          <a:xfrm>
            <a:off x="5678049" y="788713"/>
            <a:ext cx="5132388" cy="5132388"/>
          </a:xfrm>
          <a:prstGeom prst="rect">
            <a:avLst/>
          </a:prstGeom>
          <a:solidFill>
            <a:schemeClr val="accent5"/>
          </a:solidFill>
          <a:ln>
            <a:noFill/>
          </a:ln>
        </p:spPr>
      </p:sp>
      <p:sp>
        <p:nvSpPr>
          <p:cNvPr id="58" name="Google Shape;58;p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61"/>
        <p:cNvGrpSpPr/>
        <p:nvPr/>
      </p:nvGrpSpPr>
      <p:grpSpPr>
        <a:xfrm>
          <a:off x="0" y="0"/>
          <a:ext cx="0" cy="0"/>
          <a:chOff x="0" y="0"/>
          <a:chExt cx="0" cy="0"/>
        </a:xfrm>
      </p:grpSpPr>
      <p:grpSp>
        <p:nvGrpSpPr>
          <p:cNvPr id="62" name="Google Shape;62;p6"/>
          <p:cNvGrpSpPr/>
          <p:nvPr/>
        </p:nvGrpSpPr>
        <p:grpSpPr>
          <a:xfrm rot="10800000">
            <a:off x="8925426" y="-229892"/>
            <a:ext cx="3990589" cy="4054324"/>
            <a:chOff x="4285509" y="2736835"/>
            <a:chExt cx="3990589" cy="4054324"/>
          </a:xfrm>
        </p:grpSpPr>
        <p:sp>
          <p:nvSpPr>
            <p:cNvPr id="63" name="Google Shape;63;p6"/>
            <p:cNvSpPr/>
            <p:nvPr/>
          </p:nvSpPr>
          <p:spPr>
            <a:xfrm rot="8100000" flipH="1">
              <a:off x="4602175"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64" name="Google Shape;64;p6"/>
            <p:cNvGrpSpPr/>
            <p:nvPr/>
          </p:nvGrpSpPr>
          <p:grpSpPr>
            <a:xfrm>
              <a:off x="4285509" y="2736835"/>
              <a:ext cx="3990588" cy="3990588"/>
              <a:chOff x="-737095" y="2736835"/>
              <a:chExt cx="3990588" cy="3990588"/>
            </a:xfrm>
          </p:grpSpPr>
          <p:sp>
            <p:nvSpPr>
              <p:cNvPr id="65" name="Google Shape;65;p6"/>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66" name="Google Shape;66;p6"/>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grpSp>
        <p:nvGrpSpPr>
          <p:cNvPr id="67" name="Google Shape;67;p6"/>
          <p:cNvGrpSpPr/>
          <p:nvPr/>
        </p:nvGrpSpPr>
        <p:grpSpPr>
          <a:xfrm>
            <a:off x="8690355" y="4892075"/>
            <a:ext cx="1656714" cy="1656714"/>
            <a:chOff x="10112258" y="2147095"/>
            <a:chExt cx="1656714" cy="1656714"/>
          </a:xfrm>
        </p:grpSpPr>
        <p:sp>
          <p:nvSpPr>
            <p:cNvPr id="68" name="Google Shape;68;p6"/>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69" name="Google Shape;69;p6"/>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nvGrpSpPr>
          <p:cNvPr id="70" name="Google Shape;70;p6"/>
          <p:cNvGrpSpPr/>
          <p:nvPr/>
        </p:nvGrpSpPr>
        <p:grpSpPr>
          <a:xfrm>
            <a:off x="363888" y="5322560"/>
            <a:ext cx="1030305" cy="1030305"/>
            <a:chOff x="10240859" y="1436639"/>
            <a:chExt cx="1030305" cy="1030305"/>
          </a:xfrm>
        </p:grpSpPr>
        <p:sp>
          <p:nvSpPr>
            <p:cNvPr id="71" name="Google Shape;71;p6"/>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72" name="Google Shape;72;p6"/>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73" name="Google Shape;73;p6"/>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74" name="Google Shape;74;p6"/>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75" name="Google Shape;75;p6"/>
          <p:cNvSpPr txBox="1">
            <a:spLocks noGrp="1"/>
          </p:cNvSpPr>
          <p:nvPr>
            <p:ph type="title"/>
          </p:nvPr>
        </p:nvSpPr>
        <p:spPr>
          <a:xfrm>
            <a:off x="550862" y="498474"/>
            <a:ext cx="7960421" cy="145021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
          <p:cNvSpPr txBox="1">
            <a:spLocks noGrp="1"/>
          </p:cNvSpPr>
          <p:nvPr>
            <p:ph type="body" idx="1"/>
          </p:nvPr>
        </p:nvSpPr>
        <p:spPr>
          <a:xfrm>
            <a:off x="581343" y="2103039"/>
            <a:ext cx="7929940"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80"/>
        <p:cNvGrpSpPr/>
        <p:nvPr/>
      </p:nvGrpSpPr>
      <p:grpSpPr>
        <a:xfrm>
          <a:off x="0" y="0"/>
          <a:ext cx="0" cy="0"/>
          <a:chOff x="0" y="0"/>
          <a:chExt cx="0" cy="0"/>
        </a:xfrm>
      </p:grpSpPr>
      <p:sp>
        <p:nvSpPr>
          <p:cNvPr id="81" name="Google Shape;81;p7"/>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82" name="Google Shape;82;p7"/>
          <p:cNvGrpSpPr/>
          <p:nvPr/>
        </p:nvGrpSpPr>
        <p:grpSpPr>
          <a:xfrm>
            <a:off x="233344" y="5384019"/>
            <a:ext cx="828357" cy="828357"/>
            <a:chOff x="2895711" y="1234487"/>
            <a:chExt cx="828357" cy="828357"/>
          </a:xfrm>
        </p:grpSpPr>
        <p:sp>
          <p:nvSpPr>
            <p:cNvPr id="83" name="Google Shape;83;p7"/>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84" name="Google Shape;84;p7"/>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85" name="Google Shape;85;p7"/>
          <p:cNvSpPr txBox="1">
            <a:spLocks noGrp="1"/>
          </p:cNvSpPr>
          <p:nvPr>
            <p:ph type="title"/>
          </p:nvPr>
        </p:nvSpPr>
        <p:spPr>
          <a:xfrm>
            <a:off x="550863" y="50863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7"/>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1000"/>
              </a:spcBef>
              <a:spcAft>
                <a:spcPts val="0"/>
              </a:spcAft>
              <a:buClr>
                <a:schemeClr val="lt1"/>
              </a:buClr>
              <a:buSzPts val="1800"/>
              <a:buChar char="•"/>
              <a:defRPr sz="1800">
                <a:solidFill>
                  <a:schemeClr val="lt1"/>
                </a:solidFill>
              </a:defRPr>
            </a:lvl2pPr>
            <a:lvl3pPr marL="1371600" lvl="2" indent="-342900" algn="l">
              <a:lnSpc>
                <a:spcPct val="110000"/>
              </a:lnSpc>
              <a:spcBef>
                <a:spcPts val="1000"/>
              </a:spcBef>
              <a:spcAft>
                <a:spcPts val="0"/>
              </a:spcAft>
              <a:buClr>
                <a:schemeClr val="lt1"/>
              </a:buClr>
              <a:buSzPts val="1800"/>
              <a:buChar char="•"/>
              <a:defRPr sz="1800">
                <a:solidFill>
                  <a:schemeClr val="lt1"/>
                </a:solidFill>
              </a:defRPr>
            </a:lvl3pPr>
            <a:lvl4pPr marL="1828800" lvl="3" indent="-342900" algn="l">
              <a:lnSpc>
                <a:spcPct val="110000"/>
              </a:lnSpc>
              <a:spcBef>
                <a:spcPts val="1000"/>
              </a:spcBef>
              <a:spcAft>
                <a:spcPts val="0"/>
              </a:spcAft>
              <a:buClr>
                <a:schemeClr val="lt1"/>
              </a:buClr>
              <a:buSzPts val="1800"/>
              <a:buChar char="•"/>
              <a:defRPr sz="1800">
                <a:solidFill>
                  <a:schemeClr val="lt1"/>
                </a:solidFill>
              </a:defRPr>
            </a:lvl4pPr>
            <a:lvl5pPr marL="2286000" lvl="4" indent="-342900" algn="l">
              <a:lnSpc>
                <a:spcPct val="110000"/>
              </a:lnSpc>
              <a:spcBef>
                <a:spcPts val="1000"/>
              </a:spcBef>
              <a:spcAft>
                <a:spcPts val="0"/>
              </a:spcAft>
              <a:buClr>
                <a:schemeClr val="lt1"/>
              </a:buClr>
              <a:buSzPts val="1800"/>
              <a:buChar char="•"/>
              <a:defRPr sz="18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7"/>
          <p:cNvSpPr txBox="1">
            <a:spLocks noGrp="1"/>
          </p:cNvSpPr>
          <p:nvPr>
            <p:ph type="body" idx="2"/>
          </p:nvPr>
        </p:nvSpPr>
        <p:spPr>
          <a:xfrm>
            <a:off x="6205540" y="2097175"/>
            <a:ext cx="5435600" cy="3995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1000"/>
              </a:spcBef>
              <a:spcAft>
                <a:spcPts val="0"/>
              </a:spcAft>
              <a:buClr>
                <a:schemeClr val="lt1"/>
              </a:buClr>
              <a:buSzPts val="1800"/>
              <a:buChar char="•"/>
              <a:defRPr sz="1800">
                <a:solidFill>
                  <a:schemeClr val="lt1"/>
                </a:solidFill>
              </a:defRPr>
            </a:lvl2pPr>
            <a:lvl3pPr marL="1371600" lvl="2" indent="-342900" algn="l">
              <a:lnSpc>
                <a:spcPct val="110000"/>
              </a:lnSpc>
              <a:spcBef>
                <a:spcPts val="1000"/>
              </a:spcBef>
              <a:spcAft>
                <a:spcPts val="0"/>
              </a:spcAft>
              <a:buClr>
                <a:schemeClr val="lt1"/>
              </a:buClr>
              <a:buSzPts val="1800"/>
              <a:buChar char="•"/>
              <a:defRPr sz="1800">
                <a:solidFill>
                  <a:schemeClr val="lt1"/>
                </a:solidFill>
              </a:defRPr>
            </a:lvl3pPr>
            <a:lvl4pPr marL="1828800" lvl="3" indent="-342900" algn="l">
              <a:lnSpc>
                <a:spcPct val="110000"/>
              </a:lnSpc>
              <a:spcBef>
                <a:spcPts val="1000"/>
              </a:spcBef>
              <a:spcAft>
                <a:spcPts val="0"/>
              </a:spcAft>
              <a:buClr>
                <a:schemeClr val="lt1"/>
              </a:buClr>
              <a:buSzPts val="1800"/>
              <a:buChar char="•"/>
              <a:defRPr sz="1800">
                <a:solidFill>
                  <a:schemeClr val="lt1"/>
                </a:solidFill>
              </a:defRPr>
            </a:lvl4pPr>
            <a:lvl5pPr marL="2286000" lvl="4" indent="-342900" algn="l">
              <a:lnSpc>
                <a:spcPct val="110000"/>
              </a:lnSpc>
              <a:spcBef>
                <a:spcPts val="1000"/>
              </a:spcBef>
              <a:spcAft>
                <a:spcPts val="0"/>
              </a:spcAft>
              <a:buClr>
                <a:schemeClr val="lt1"/>
              </a:buClr>
              <a:buSzPts val="1800"/>
              <a:buChar char="•"/>
              <a:defRPr sz="18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600974" y="196900"/>
            <a:ext cx="4899628" cy="233149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8"/>
          <p:cNvSpPr txBox="1">
            <a:spLocks noGrp="1"/>
          </p:cNvSpPr>
          <p:nvPr>
            <p:ph type="body" idx="1"/>
          </p:nvPr>
        </p:nvSpPr>
        <p:spPr>
          <a:xfrm>
            <a:off x="583162" y="2827209"/>
            <a:ext cx="4917440" cy="3442144"/>
          </a:xfrm>
          <a:prstGeom prst="rect">
            <a:avLst/>
          </a:prstGeom>
          <a:noFill/>
          <a:ln>
            <a:noFill/>
          </a:ln>
        </p:spPr>
        <p:txBody>
          <a:bodyPr spcFirstLastPara="1" wrap="square" lIns="0" tIns="0" rIns="0" bIns="0" anchor="t" anchorCtr="0">
            <a:normAutofit/>
          </a:bodyPr>
          <a:lstStyle>
            <a:lvl1pPr marL="457200" lvl="0" indent="-228600" algn="r">
              <a:lnSpc>
                <a:spcPct val="110000"/>
              </a:lnSpc>
              <a:spcBef>
                <a:spcPts val="1000"/>
              </a:spcBef>
              <a:spcAft>
                <a:spcPts val="0"/>
              </a:spcAft>
              <a:buClr>
                <a:schemeClr val="lt1"/>
              </a:buClr>
              <a:buSzPts val="1800"/>
              <a:buNone/>
              <a:defRPr sz="1800">
                <a:solidFill>
                  <a:schemeClr val="lt1"/>
                </a:solidFill>
              </a:defRPr>
            </a:lvl1pPr>
            <a:lvl2pPr marL="914400" lvl="1" indent="-304800" algn="r">
              <a:lnSpc>
                <a:spcPct val="110000"/>
              </a:lnSpc>
              <a:spcBef>
                <a:spcPts val="800"/>
              </a:spcBef>
              <a:spcAft>
                <a:spcPts val="0"/>
              </a:spcAft>
              <a:buClr>
                <a:schemeClr val="lt1"/>
              </a:buClr>
              <a:buSzPts val="1200"/>
              <a:buChar char="•"/>
              <a:defRPr sz="1200">
                <a:solidFill>
                  <a:schemeClr val="lt1"/>
                </a:solidFill>
              </a:defRPr>
            </a:lvl2pPr>
            <a:lvl3pPr marL="1371600" lvl="2" indent="-304800" algn="r">
              <a:lnSpc>
                <a:spcPct val="110000"/>
              </a:lnSpc>
              <a:spcBef>
                <a:spcPts val="800"/>
              </a:spcBef>
              <a:spcAft>
                <a:spcPts val="0"/>
              </a:spcAft>
              <a:buClr>
                <a:schemeClr val="lt1"/>
              </a:buClr>
              <a:buSzPts val="1200"/>
              <a:buChar char="•"/>
              <a:defRPr sz="1200">
                <a:solidFill>
                  <a:schemeClr val="lt1"/>
                </a:solidFill>
              </a:defRPr>
            </a:lvl3pPr>
            <a:lvl4pPr marL="1828800" lvl="3" indent="-304800" algn="r">
              <a:lnSpc>
                <a:spcPct val="110000"/>
              </a:lnSpc>
              <a:spcBef>
                <a:spcPts val="800"/>
              </a:spcBef>
              <a:spcAft>
                <a:spcPts val="0"/>
              </a:spcAft>
              <a:buClr>
                <a:schemeClr val="lt1"/>
              </a:buClr>
              <a:buSzPts val="1200"/>
              <a:buChar char="•"/>
              <a:defRPr sz="1200">
                <a:solidFill>
                  <a:schemeClr val="lt1"/>
                </a:solidFill>
              </a:defRPr>
            </a:lvl4pPr>
            <a:lvl5pPr marL="2286000" lvl="4" indent="-304800" algn="r">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8"/>
          <p:cNvSpPr>
            <a:spLocks noGrp="1"/>
          </p:cNvSpPr>
          <p:nvPr>
            <p:ph type="pic" idx="2"/>
          </p:nvPr>
        </p:nvSpPr>
        <p:spPr>
          <a:xfrm>
            <a:off x="6095588" y="0"/>
            <a:ext cx="6095998" cy="6858000"/>
          </a:xfrm>
          <a:prstGeom prst="rect">
            <a:avLst/>
          </a:prstGeom>
          <a:noFill/>
          <a:ln>
            <a:noFill/>
          </a:ln>
        </p:spPr>
      </p:sp>
      <p:grpSp>
        <p:nvGrpSpPr>
          <p:cNvPr id="95" name="Google Shape;95;p8"/>
          <p:cNvGrpSpPr/>
          <p:nvPr/>
        </p:nvGrpSpPr>
        <p:grpSpPr>
          <a:xfrm>
            <a:off x="4689246" y="551774"/>
            <a:ext cx="897877" cy="934082"/>
            <a:chOff x="5129684" y="1232940"/>
            <a:chExt cx="897877" cy="934082"/>
          </a:xfrm>
        </p:grpSpPr>
        <p:sp>
          <p:nvSpPr>
            <p:cNvPr id="96" name="Google Shape;96;p8"/>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97" name="Google Shape;97;p8"/>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98" name="Google Shape;98;p8"/>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99" name="Google Shape;99;p8"/>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550863" y="550801"/>
            <a:ext cx="11090275" cy="123736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9"/>
          <p:cNvSpPr txBox="1">
            <a:spLocks noGrp="1"/>
          </p:cNvSpPr>
          <p:nvPr>
            <p:ph type="body" idx="1"/>
          </p:nvPr>
        </p:nvSpPr>
        <p:spPr>
          <a:xfrm>
            <a:off x="553720" y="1917065"/>
            <a:ext cx="2921000" cy="429768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3" name="Google Shape;103;p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06"/>
        <p:cNvGrpSpPr/>
        <p:nvPr/>
      </p:nvGrpSpPr>
      <p:grpSpPr>
        <a:xfrm>
          <a:off x="0" y="0"/>
          <a:ext cx="0" cy="0"/>
          <a:chOff x="0" y="0"/>
          <a:chExt cx="0" cy="0"/>
        </a:xfrm>
      </p:grpSpPr>
      <p:sp>
        <p:nvSpPr>
          <p:cNvPr id="107" name="Google Shape;107;p10"/>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08" name="Google Shape;108;p10"/>
          <p:cNvSpPr txBox="1">
            <a:spLocks noGrp="1"/>
          </p:cNvSpPr>
          <p:nvPr>
            <p:ph type="title"/>
          </p:nvPr>
        </p:nvSpPr>
        <p:spPr>
          <a:xfrm>
            <a:off x="550863" y="48831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000"/>
              <a:buFont typeface="Play" panose="00000500000000000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09" name="Google Shape;109;p10"/>
          <p:cNvGrpSpPr/>
          <p:nvPr/>
        </p:nvGrpSpPr>
        <p:grpSpPr>
          <a:xfrm>
            <a:off x="10346504" y="1833152"/>
            <a:ext cx="1656714" cy="1656714"/>
            <a:chOff x="10112258" y="2147095"/>
            <a:chExt cx="1656714" cy="1656714"/>
          </a:xfrm>
        </p:grpSpPr>
        <p:sp>
          <p:nvSpPr>
            <p:cNvPr id="110" name="Google Shape;110;p10"/>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11" name="Google Shape;111;p10"/>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12" name="Google Shape;112;p10"/>
          <p:cNvSpPr/>
          <p:nvPr/>
        </p:nvSpPr>
        <p:spPr>
          <a:xfrm>
            <a:off x="4295775" y="0"/>
            <a:ext cx="360000" cy="274638"/>
          </a:xfrm>
          <a:custGeom>
            <a:avLst/>
            <a:gdLst/>
            <a:ahLst/>
            <a:cxnLst/>
            <a:rect l="l" t="t" r="r" b="b"/>
            <a:pathLst>
              <a:path w="360000" h="274638" extrusionOk="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113" name="Google Shape;113;p10"/>
          <p:cNvGrpSpPr/>
          <p:nvPr/>
        </p:nvGrpSpPr>
        <p:grpSpPr>
          <a:xfrm>
            <a:off x="233344" y="5384019"/>
            <a:ext cx="828357" cy="828357"/>
            <a:chOff x="2895711" y="1234487"/>
            <a:chExt cx="828357" cy="828357"/>
          </a:xfrm>
        </p:grpSpPr>
        <p:sp>
          <p:nvSpPr>
            <p:cNvPr id="114" name="Google Shape;114;p10"/>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15" name="Google Shape;115;p10"/>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16" name="Google Shape;116;p10"/>
          <p:cNvSpPr txBox="1">
            <a:spLocks noGrp="1"/>
          </p:cNvSpPr>
          <p:nvPr>
            <p:ph type="body" idx="1"/>
          </p:nvPr>
        </p:nvSpPr>
        <p:spPr>
          <a:xfrm>
            <a:off x="550862" y="1965095"/>
            <a:ext cx="5435600" cy="3995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800"/>
              </a:spcBef>
              <a:spcAft>
                <a:spcPts val="0"/>
              </a:spcAft>
              <a:buClr>
                <a:schemeClr val="lt1"/>
              </a:buClr>
              <a:buSzPts val="1800"/>
              <a:buChar char="•"/>
              <a:defRPr sz="1800">
                <a:solidFill>
                  <a:schemeClr val="lt1"/>
                </a:solidFill>
              </a:defRPr>
            </a:lvl2pPr>
            <a:lvl3pPr marL="1371600" lvl="2" indent="-342900" algn="l">
              <a:lnSpc>
                <a:spcPct val="110000"/>
              </a:lnSpc>
              <a:spcBef>
                <a:spcPts val="800"/>
              </a:spcBef>
              <a:spcAft>
                <a:spcPts val="0"/>
              </a:spcAft>
              <a:buClr>
                <a:schemeClr val="lt1"/>
              </a:buClr>
              <a:buSzPts val="1800"/>
              <a:buChar char="•"/>
              <a:defRPr sz="1800">
                <a:solidFill>
                  <a:schemeClr val="lt1"/>
                </a:solidFill>
              </a:defRPr>
            </a:lvl3pPr>
            <a:lvl4pPr marL="1828800" lvl="3" indent="-342900" algn="l">
              <a:lnSpc>
                <a:spcPct val="110000"/>
              </a:lnSpc>
              <a:spcBef>
                <a:spcPts val="800"/>
              </a:spcBef>
              <a:spcAft>
                <a:spcPts val="0"/>
              </a:spcAft>
              <a:buClr>
                <a:schemeClr val="lt1"/>
              </a:buClr>
              <a:buSzPts val="1800"/>
              <a:buChar char="•"/>
              <a:defRPr sz="1800">
                <a:solidFill>
                  <a:schemeClr val="lt1"/>
                </a:solidFill>
              </a:defRPr>
            </a:lvl4pPr>
            <a:lvl5pPr marL="2286000" lvl="4" indent="-342900" algn="l">
              <a:lnSpc>
                <a:spcPct val="110000"/>
              </a:lnSpc>
              <a:spcBef>
                <a:spcPts val="800"/>
              </a:spcBef>
              <a:spcAft>
                <a:spcPts val="0"/>
              </a:spcAft>
              <a:buClr>
                <a:schemeClr val="lt1"/>
              </a:buClr>
              <a:buSzPts val="1800"/>
              <a:buChar char="•"/>
              <a:defRPr sz="18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10"/>
          <p:cNvSpPr txBox="1">
            <a:spLocks noGrp="1"/>
          </p:cNvSpPr>
          <p:nvPr>
            <p:ph type="body" idx="2"/>
          </p:nvPr>
        </p:nvSpPr>
        <p:spPr>
          <a:xfrm>
            <a:off x="6301305" y="1965095"/>
            <a:ext cx="5339397" cy="399565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800"/>
              </a:spcBef>
              <a:spcAft>
                <a:spcPts val="0"/>
              </a:spcAft>
              <a:buClr>
                <a:schemeClr val="lt1"/>
              </a:buClr>
              <a:buSzPts val="1800"/>
              <a:buChar char="•"/>
              <a:defRPr sz="1800">
                <a:solidFill>
                  <a:schemeClr val="lt1"/>
                </a:solidFill>
              </a:defRPr>
            </a:lvl2pPr>
            <a:lvl3pPr marL="1371600" lvl="2" indent="-342900" algn="l">
              <a:lnSpc>
                <a:spcPct val="110000"/>
              </a:lnSpc>
              <a:spcBef>
                <a:spcPts val="800"/>
              </a:spcBef>
              <a:spcAft>
                <a:spcPts val="0"/>
              </a:spcAft>
              <a:buClr>
                <a:schemeClr val="lt1"/>
              </a:buClr>
              <a:buSzPts val="1800"/>
              <a:buChar char="•"/>
              <a:defRPr sz="1800">
                <a:solidFill>
                  <a:schemeClr val="lt1"/>
                </a:solidFill>
              </a:defRPr>
            </a:lvl3pPr>
            <a:lvl4pPr marL="1828800" lvl="3" indent="-342900" algn="l">
              <a:lnSpc>
                <a:spcPct val="110000"/>
              </a:lnSpc>
              <a:spcBef>
                <a:spcPts val="800"/>
              </a:spcBef>
              <a:spcAft>
                <a:spcPts val="0"/>
              </a:spcAft>
              <a:buClr>
                <a:schemeClr val="lt1"/>
              </a:buClr>
              <a:buSzPts val="1800"/>
              <a:buChar char="•"/>
              <a:defRPr sz="1800">
                <a:solidFill>
                  <a:schemeClr val="lt1"/>
                </a:solidFill>
              </a:defRPr>
            </a:lvl4pPr>
            <a:lvl5pPr marL="2286000" lvl="4" indent="-342900" algn="l">
              <a:lnSpc>
                <a:spcPct val="110000"/>
              </a:lnSpc>
              <a:spcBef>
                <a:spcPts val="800"/>
              </a:spcBef>
              <a:spcAft>
                <a:spcPts val="0"/>
              </a:spcAft>
              <a:buClr>
                <a:schemeClr val="lt1"/>
              </a:buClr>
              <a:buSzPts val="1800"/>
              <a:buChar char="•"/>
              <a:defRPr sz="18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8" name="Google Shape;118;p1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lt1"/>
              </a:buClr>
              <a:buSzPts val="4800"/>
              <a:buFont typeface="Play" panose="00000500000000000000"/>
              <a:buNone/>
              <a:defRPr sz="4800" b="0" i="0" u="none" strike="noStrike" cap="none">
                <a:solidFill>
                  <a:schemeClr val="lt1"/>
                </a:solidFill>
                <a:latin typeface="Play" panose="00000500000000000000"/>
                <a:ea typeface="Play" panose="00000500000000000000"/>
                <a:cs typeface="Play" panose="00000500000000000000"/>
                <a:sym typeface="Play" panose="000005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rmAutofit/>
          </a:bodyPr>
          <a:lstStyle>
            <a:lvl1pPr marL="457200" marR="0" lvl="0" indent="-381000" algn="l" rtl="0">
              <a:lnSpc>
                <a:spcPct val="110000"/>
              </a:lnSpc>
              <a:spcBef>
                <a:spcPts val="1000"/>
              </a:spcBef>
              <a:spcAft>
                <a:spcPts val="0"/>
              </a:spcAft>
              <a:buClr>
                <a:schemeClr val="lt1"/>
              </a:buClr>
              <a:buSzPts val="2400"/>
              <a:buFont typeface="Arial" panose="020B0604020202020204"/>
              <a:buChar char="•"/>
              <a:defRPr sz="24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1pPr>
            <a:lvl2pPr marL="914400" marR="0" lvl="1" indent="-330200" algn="l" rtl="0">
              <a:lnSpc>
                <a:spcPct val="110000"/>
              </a:lnSpc>
              <a:spcBef>
                <a:spcPts val="800"/>
              </a:spcBef>
              <a:spcAft>
                <a:spcPts val="0"/>
              </a:spcAft>
              <a:buClr>
                <a:schemeClr val="lt1"/>
              </a:buClr>
              <a:buSzPts val="1600"/>
              <a:buFont typeface="Arial" panose="020B0604020202020204"/>
              <a:buChar char="•"/>
              <a:defRPr sz="16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L="1371600" marR="0" lvl="2" indent="-330200" algn="l" rtl="0">
              <a:lnSpc>
                <a:spcPct val="110000"/>
              </a:lnSpc>
              <a:spcBef>
                <a:spcPts val="800"/>
              </a:spcBef>
              <a:spcAft>
                <a:spcPts val="0"/>
              </a:spcAft>
              <a:buClr>
                <a:schemeClr val="lt1"/>
              </a:buClr>
              <a:buSzPts val="1600"/>
              <a:buFont typeface="Arial" panose="020B0604020202020204"/>
              <a:buChar char="•"/>
              <a:defRPr sz="16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L="1828800" marR="0" lvl="3" indent="-330200" algn="l" rtl="0">
              <a:lnSpc>
                <a:spcPct val="110000"/>
              </a:lnSpc>
              <a:spcBef>
                <a:spcPts val="800"/>
              </a:spcBef>
              <a:spcAft>
                <a:spcPts val="0"/>
              </a:spcAft>
              <a:buClr>
                <a:schemeClr val="lt1"/>
              </a:buClr>
              <a:buSzPts val="1600"/>
              <a:buFont typeface="Arial" panose="020B0604020202020204"/>
              <a:buChar char="•"/>
              <a:defRPr sz="16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L="2286000" marR="0" lvl="4" indent="-330200" algn="l" rtl="0">
              <a:lnSpc>
                <a:spcPct val="110000"/>
              </a:lnSpc>
              <a:spcBef>
                <a:spcPts val="800"/>
              </a:spcBef>
              <a:spcAft>
                <a:spcPts val="0"/>
              </a:spcAft>
              <a:buClr>
                <a:schemeClr val="lt1"/>
              </a:buClr>
              <a:buSzPts val="1600"/>
              <a:buFont typeface="Arial" panose="020B0604020202020204"/>
              <a:buChar char="•"/>
              <a:defRPr sz="16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L="2743200" marR="0" lvl="5" indent="-342900" algn="l" rtl="0">
              <a:lnSpc>
                <a:spcPct val="90000"/>
              </a:lnSpc>
              <a:spcBef>
                <a:spcPts val="800"/>
              </a:spcBef>
              <a:spcAft>
                <a:spcPts val="0"/>
              </a:spcAft>
              <a:buClr>
                <a:schemeClr val="lt1"/>
              </a:buClr>
              <a:buSzPts val="1800"/>
              <a:buFont typeface="Arial" panose="020B0604020202020204"/>
              <a:buChar char="•"/>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a:endParaRPr/>
          </a:p>
        </p:txBody>
      </p:sp>
      <p:sp>
        <p:nvSpPr>
          <p:cNvPr id="12" name="Google Shape;12;p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a:endParaRPr/>
          </a:p>
        </p:txBody>
      </p:sp>
      <p:sp>
        <p:nvSpPr>
          <p:cNvPr id="13" name="Google Shape;13;p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a:endParaRPr/>
          </a:p>
        </p:txBody>
      </p:sp>
      <p:sp>
        <p:nvSpPr>
          <p:cNvPr id="14" name="Google Shape;14;p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1pPr>
            <a:lvl2pPr marL="0" marR="0" lvl="1"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L="0" marR="0" lvl="2"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L="0" marR="0" lvl="3"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L="0" marR="0" lvl="4"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L="0" marR="0" lvl="5"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L="0" marR="0" lvl="6"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L="0" marR="0" lvl="7"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L="0" marR="0" lvl="8" indent="0" algn="r" rtl="0">
              <a:spcBef>
                <a:spcPts val="0"/>
              </a:spcBef>
              <a:buNone/>
              <a:defRPr sz="10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ShootingStars9ja" TargetMode="External"/><Relationship Id="rId5" Type="http://schemas.openxmlformats.org/officeDocument/2006/relationships/hyperlink" Target="https://colab.research.google.com/drive/1-CjgFh6rgPULjNo2LTwd5kktSsc--VHe?usp=sharin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0"/>
        <p:cNvGrpSpPr/>
        <p:nvPr/>
      </p:nvGrpSpPr>
      <p:grpSpPr>
        <a:xfrm>
          <a:off x="0" y="0"/>
          <a:ext cx="0" cy="0"/>
          <a:chOff x="0" y="0"/>
          <a:chExt cx="0" cy="0"/>
        </a:xfrm>
      </p:grpSpPr>
      <p:sp>
        <p:nvSpPr>
          <p:cNvPr id="251" name="Google Shape;251;p23"/>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2" name="Google Shape;252;p23"/>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3" name="Google Shape;253;p23"/>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54" name="Google Shape;254;p23"/>
          <p:cNvGrpSpPr/>
          <p:nvPr/>
        </p:nvGrpSpPr>
        <p:grpSpPr>
          <a:xfrm>
            <a:off x="1292493" y="4299807"/>
            <a:ext cx="2083885" cy="2083885"/>
            <a:chOff x="4842143" y="3556857"/>
            <a:chExt cx="2083885" cy="2083885"/>
          </a:xfrm>
        </p:grpSpPr>
        <p:sp>
          <p:nvSpPr>
            <p:cNvPr id="255" name="Google Shape;255;p23"/>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6" name="Google Shape;256;p23"/>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7" name="Google Shape;257;p23"/>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58" name="Google Shape;258;p23"/>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59" name="Google Shape;259;p2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260" name="Google Shape;260;p23" descr="Data points digital background"/>
          <p:cNvPicPr preferRelativeResize="0">
            <a:picLocks noGrp="1"/>
          </p:cNvPicPr>
          <p:nvPr>
            <p:ph type="pic" idx="2"/>
          </p:nvPr>
        </p:nvPicPr>
        <p:blipFill rotWithShape="1">
          <a:blip r:embed="rId3">
            <a:alphaModFix amt="40000"/>
          </a:blip>
          <a:srcRect l="1660" r="5479" b="1"/>
          <a:stretch>
            <a:fillRect/>
          </a:stretch>
        </p:blipFill>
        <p:spPr>
          <a:xfrm>
            <a:off x="-18650" y="0"/>
            <a:ext cx="6107788" cy="6858000"/>
          </a:xfrm>
          <a:prstGeom prst="rect">
            <a:avLst/>
          </a:prstGeom>
          <a:noFill/>
          <a:ln>
            <a:noFill/>
          </a:ln>
        </p:spPr>
      </p:pic>
      <p:sp>
        <p:nvSpPr>
          <p:cNvPr id="261" name="Google Shape;261;p23"/>
          <p:cNvSpPr txBox="1">
            <a:spLocks noGrp="1"/>
          </p:cNvSpPr>
          <p:nvPr>
            <p:ph type="title"/>
          </p:nvPr>
        </p:nvSpPr>
        <p:spPr>
          <a:xfrm>
            <a:off x="550863" y="-293012"/>
            <a:ext cx="5248757" cy="2627005"/>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ct val="100000"/>
              <a:buFont typeface="Play" panose="00000500000000000000"/>
              <a:buNone/>
            </a:pPr>
            <a:r>
              <a:rPr lang="en-GB" sz="6400" dirty="0">
                <a:solidFill>
                  <a:schemeClr val="lt1"/>
                </a:solidFill>
                <a:latin typeface="Play" panose="00000500000000000000"/>
                <a:ea typeface="Play" panose="00000500000000000000"/>
                <a:cs typeface="Play" panose="00000500000000000000"/>
                <a:sym typeface="Play" panose="00000500000000000000"/>
              </a:rPr>
              <a:t> </a:t>
            </a:r>
            <a:r>
              <a:rPr lang="en-GB" sz="2900" dirty="0">
                <a:solidFill>
                  <a:schemeClr val="lt1"/>
                </a:solidFill>
                <a:latin typeface="Play" panose="00000500000000000000"/>
                <a:ea typeface="Play" panose="00000500000000000000"/>
                <a:cs typeface="Play" panose="00000500000000000000"/>
                <a:sym typeface="Play" panose="00000500000000000000"/>
              </a:rPr>
              <a:t> </a:t>
            </a:r>
            <a:r>
              <a:rPr lang="en-GB" sz="6600" dirty="0">
                <a:solidFill>
                  <a:srgbClr val="C6C6D9"/>
                </a:solidFill>
                <a:sym typeface="Play" panose="00000500000000000000"/>
              </a:rPr>
              <a:t>Spaceship Titanic</a:t>
            </a:r>
            <a:endParaRPr sz="6600" dirty="0"/>
          </a:p>
        </p:txBody>
      </p:sp>
      <p:pic>
        <p:nvPicPr>
          <p:cNvPr id="262" name="Google Shape;262;p23" descr="A ship in the sky&#10;&#10;Description automatically generated"/>
          <p:cNvPicPr preferRelativeResize="0"/>
          <p:nvPr/>
        </p:nvPicPr>
        <p:blipFill rotWithShape="1">
          <a:blip r:embed="rId4"/>
          <a:srcRect l="24720" r="31310" b="1"/>
          <a:stretch>
            <a:fillRect/>
          </a:stretch>
        </p:blipFill>
        <p:spPr>
          <a:xfrm>
            <a:off x="6145130" y="-21487"/>
            <a:ext cx="5990877" cy="5708684"/>
          </a:xfrm>
          <a:custGeom>
            <a:avLst/>
            <a:gdLst/>
            <a:ahLst/>
            <a:cxnLst/>
            <a:rect l="l" t="t" r="r" b="b"/>
            <a:pathLst>
              <a:path w="5264925" h="6858000" extrusionOk="0">
                <a:moveTo>
                  <a:pt x="0" y="0"/>
                </a:moveTo>
                <a:lnTo>
                  <a:pt x="5264925" y="0"/>
                </a:lnTo>
                <a:lnTo>
                  <a:pt x="5264925" y="6858000"/>
                </a:lnTo>
                <a:lnTo>
                  <a:pt x="0" y="6858000"/>
                </a:lnTo>
                <a:close/>
              </a:path>
            </a:pathLst>
          </a:custGeom>
          <a:noFill/>
          <a:ln>
            <a:noFill/>
          </a:ln>
          <a:effectLst>
            <a:outerShdw blurRad="50800" dist="76200" dir="8400000" algn="ctr" rotWithShape="0">
              <a:srgbClr val="000000">
                <a:alpha val="98823"/>
              </a:srgbClr>
            </a:outerShdw>
          </a:effectLst>
        </p:spPr>
      </p:pic>
      <p:sp>
        <p:nvSpPr>
          <p:cNvPr id="264" name="Google Shape;264;p23"/>
          <p:cNvSpPr txBox="1"/>
          <p:nvPr/>
        </p:nvSpPr>
        <p:spPr>
          <a:xfrm>
            <a:off x="21872" y="2245446"/>
            <a:ext cx="5799600" cy="3619348"/>
          </a:xfrm>
          <a:prstGeom prst="rect">
            <a:avLst/>
          </a:prstGeom>
          <a:noFill/>
          <a:ln>
            <a:noFill/>
          </a:ln>
        </p:spPr>
        <p:txBody>
          <a:bodyPr spcFirstLastPara="1" wrap="square" lIns="91425" tIns="45700" rIns="91425" bIns="45700" anchor="t" anchorCtr="0">
            <a:spAutoFit/>
          </a:bodyPr>
          <a:lstStyle/>
          <a:p>
            <a:pPr marL="0" marR="0" lvl="0" indent="0" algn="l" rtl="0">
              <a:lnSpc>
                <a:spcPct val="127000"/>
              </a:lnSpc>
              <a:spcBef>
                <a:spcPts val="0"/>
              </a:spcBef>
              <a:spcAft>
                <a:spcPts val="0"/>
              </a:spcAft>
              <a:buClr>
                <a:schemeClr val="lt1"/>
              </a:buClr>
              <a:buSzPts val="2400"/>
              <a:buFont typeface="Rockwell" panose="02060603020205020403"/>
              <a:buNone/>
            </a:pPr>
            <a:r>
              <a:rPr lang="en-GB" sz="2400" b="1" i="0" u="sng" strike="noStrike" cap="none" dirty="0">
                <a:solidFill>
                  <a:schemeClr val="lt1"/>
                </a:solidFill>
                <a:latin typeface="Rockwell" panose="02060603020205020403"/>
                <a:ea typeface="Rockwell" panose="02060603020205020403"/>
                <a:cs typeface="Rockwell" panose="02060603020205020403"/>
                <a:sym typeface="Rockwell" panose="02060603020205020403"/>
              </a:rPr>
              <a:t>Team 3     </a:t>
            </a:r>
            <a:endParaRPr sz="2400" b="1" i="0" u="sng" strike="noStrike" cap="none" dirty="0">
              <a:solidFill>
                <a:schemeClr val="lt1"/>
              </a:solidFill>
              <a:latin typeface="Rockwell" panose="02060603020205020403"/>
              <a:ea typeface="Rockwell" panose="02060603020205020403"/>
              <a:cs typeface="Rockwell" panose="02060603020205020403"/>
              <a:sym typeface="Rockwell" panose="02060603020205020403"/>
            </a:endParaRPr>
          </a:p>
          <a:p>
            <a:pPr marL="0" marR="0" lvl="0" indent="0" algn="l" rtl="0">
              <a:lnSpc>
                <a:spcPct val="127000"/>
              </a:lnSpc>
              <a:spcBef>
                <a:spcPts val="0"/>
              </a:spcBef>
              <a:spcAft>
                <a:spcPts val="0"/>
              </a:spcAft>
              <a:buClr>
                <a:schemeClr val="lt1"/>
              </a:buClr>
              <a:buSzPts val="2400"/>
              <a:buFont typeface="Rockwell" panose="02060603020205020403"/>
              <a:buNone/>
            </a:pPr>
            <a:r>
              <a:rPr lang="en-GB" sz="1800" b="1" dirty="0">
                <a:solidFill>
                  <a:schemeClr val="lt1"/>
                </a:solidFill>
                <a:latin typeface="Rockwell" panose="02060603020205020403"/>
                <a:ea typeface="Rockwell" panose="02060603020205020403"/>
                <a:cs typeface="Rockwell" panose="02060603020205020403"/>
                <a:sym typeface="Rockwell" panose="02060603020205020403"/>
              </a:rPr>
              <a:t> </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1. Onyedikachi Onwuachuke (22021169)</a:t>
            </a:r>
            <a:b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b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2.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Funmilola</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Olatoun</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Adetuwo</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(22026993)</a:t>
            </a:r>
            <a:endParaRPr dirty="0"/>
          </a:p>
          <a:p>
            <a:pPr marL="0" marR="0" lvl="0" indent="0" algn="l" rtl="0">
              <a:lnSpc>
                <a:spcPct val="170000"/>
              </a:lnSpc>
              <a:spcBef>
                <a:spcPts val="0"/>
              </a:spcBef>
              <a:spcAft>
                <a:spcPts val="0"/>
              </a:spcAft>
              <a:buClr>
                <a:schemeClr val="lt1"/>
              </a:buClr>
              <a:buSzPts val="1800"/>
              <a:buFont typeface="Rockwell" panose="02060603020205020403"/>
              <a:buNone/>
            </a:pP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3. Friday Odeh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Ovbiroro</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(22034665)</a:t>
            </a:r>
            <a:endParaRPr dirty="0"/>
          </a:p>
          <a:p>
            <a:pPr marL="0" marR="0" lvl="0" indent="0" algn="l" rtl="0">
              <a:lnSpc>
                <a:spcPct val="170000"/>
              </a:lnSpc>
              <a:spcBef>
                <a:spcPts val="0"/>
              </a:spcBef>
              <a:spcAft>
                <a:spcPts val="0"/>
              </a:spcAft>
              <a:buClr>
                <a:schemeClr val="lt1"/>
              </a:buClr>
              <a:buSzPts val="1800"/>
              <a:buFont typeface="Rockwell" panose="02060603020205020403"/>
              <a:buNone/>
            </a:pP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4. Chuka Anthony Ibe (22024193)</a:t>
            </a:r>
            <a:endParaRPr dirty="0"/>
          </a:p>
          <a:p>
            <a:pPr marL="0" marR="0" lvl="0" indent="0" algn="l" rtl="0">
              <a:lnSpc>
                <a:spcPct val="170000"/>
              </a:lnSpc>
              <a:spcBef>
                <a:spcPts val="0"/>
              </a:spcBef>
              <a:spcAft>
                <a:spcPts val="0"/>
              </a:spcAft>
              <a:buClr>
                <a:schemeClr val="lt1"/>
              </a:buClr>
              <a:buSzPts val="1800"/>
              <a:buFont typeface="Rockwell" panose="02060603020205020403"/>
              <a:buNone/>
            </a:pP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5.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Awofisayo</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Victoria Oladipo (22029348)</a:t>
            </a:r>
            <a:endParaRPr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endParaRPr>
          </a:p>
          <a:p>
            <a:pPr marL="0" marR="0" lvl="0" indent="0" algn="l" rtl="0">
              <a:lnSpc>
                <a:spcPct val="170000"/>
              </a:lnSpc>
              <a:spcBef>
                <a:spcPts val="0"/>
              </a:spcBef>
              <a:spcAft>
                <a:spcPts val="0"/>
              </a:spcAft>
              <a:buClr>
                <a:schemeClr val="lt1"/>
              </a:buClr>
              <a:buSzPts val="1800"/>
              <a:buFont typeface="Rockwell" panose="02060603020205020403"/>
              <a:buNone/>
            </a:pP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6.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Nsude</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Albert Chimezie (22020699)</a:t>
            </a:r>
            <a:endParaRPr dirty="0"/>
          </a:p>
          <a:p>
            <a:pPr marL="0" marR="0" lvl="0" indent="0" algn="l" rtl="0">
              <a:lnSpc>
                <a:spcPct val="170000"/>
              </a:lnSpc>
              <a:spcBef>
                <a:spcPts val="0"/>
              </a:spcBef>
              <a:spcAft>
                <a:spcPts val="0"/>
              </a:spcAft>
              <a:buClr>
                <a:schemeClr val="lt1"/>
              </a:buClr>
              <a:buSzPts val="1800"/>
              <a:buFont typeface="Rockwell" panose="02060603020205020403"/>
              <a:buNone/>
            </a:pP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7. </a:t>
            </a:r>
            <a:r>
              <a:rPr lang="en-GB" sz="1800" b="1" i="0" u="none" strike="noStrike" cap="none" dirty="0" err="1">
                <a:solidFill>
                  <a:schemeClr val="lt1"/>
                </a:solidFill>
                <a:latin typeface="Rockwell" panose="02060603020205020403"/>
                <a:ea typeface="Rockwell" panose="02060603020205020403"/>
                <a:cs typeface="Rockwell" panose="02060603020205020403"/>
                <a:sym typeface="Rockwell" panose="02060603020205020403"/>
              </a:rPr>
              <a:t>Borokini</a:t>
            </a:r>
            <a:r>
              <a:rPr lang="en-GB" sz="1800" b="1" i="0" u="none" strike="noStrike" cap="none" dirty="0">
                <a:solidFill>
                  <a:schemeClr val="lt1"/>
                </a:solidFill>
                <a:latin typeface="Rockwell" panose="02060603020205020403"/>
                <a:ea typeface="Rockwell" panose="02060603020205020403"/>
                <a:cs typeface="Rockwell" panose="02060603020205020403"/>
                <a:sym typeface="Rockwell" panose="02060603020205020403"/>
              </a:rPr>
              <a:t> Adeola Samuel (22023817)</a:t>
            </a:r>
            <a:endParaRPr dirty="0"/>
          </a:p>
        </p:txBody>
      </p:sp>
      <p:sp>
        <p:nvSpPr>
          <p:cNvPr id="2" name="TextBox 1">
            <a:extLst>
              <a:ext uri="{FF2B5EF4-FFF2-40B4-BE49-F238E27FC236}">
                <a16:creationId xmlns:a16="http://schemas.microsoft.com/office/drawing/2014/main" id="{BC8B6808-263F-8C23-981C-6E045FE8A27B}"/>
              </a:ext>
            </a:extLst>
          </p:cNvPr>
          <p:cNvSpPr txBox="1"/>
          <p:nvPr/>
        </p:nvSpPr>
        <p:spPr>
          <a:xfrm>
            <a:off x="1" y="5824881"/>
            <a:ext cx="12170128" cy="1138773"/>
          </a:xfrm>
          <a:prstGeom prst="rect">
            <a:avLst/>
          </a:prstGeom>
          <a:noFill/>
        </p:spPr>
        <p:txBody>
          <a:bodyPr wrap="square" rtlCol="0">
            <a:spAutoFit/>
          </a:bodyPr>
          <a:lstStyle/>
          <a:p>
            <a:r>
              <a:rPr lang="en-US" sz="1800" dirty="0" err="1">
                <a:solidFill>
                  <a:schemeClr val="bg1"/>
                </a:solidFill>
                <a:latin typeface="Rockwell" panose="02060603020205020403" pitchFamily="18" charset="0"/>
              </a:rPr>
              <a:t>Colab</a:t>
            </a:r>
            <a:r>
              <a:rPr lang="en-US" sz="1800" dirty="0">
                <a:solidFill>
                  <a:schemeClr val="bg1"/>
                </a:solidFill>
                <a:latin typeface="Rockwell" panose="02060603020205020403" pitchFamily="18" charset="0"/>
              </a:rPr>
              <a:t> Link: </a:t>
            </a:r>
            <a:r>
              <a:rPr lang="en-US" sz="1800" dirty="0">
                <a:solidFill>
                  <a:schemeClr val="bg1"/>
                </a:solidFill>
                <a:latin typeface="Rockwell" panose="02060603020205020403" pitchFamily="18" charset="0"/>
                <a:hlinkClick r:id="rId5"/>
              </a:rPr>
              <a:t>https://colab.research.google.com/drive/1-CjgFh6rgPULjNo2LTwd5kktSsc--VHe?usp=sharing</a:t>
            </a:r>
            <a:endParaRPr lang="en-US" sz="1800" dirty="0">
              <a:solidFill>
                <a:schemeClr val="bg1"/>
              </a:solidFill>
              <a:latin typeface="Rockwell" panose="02060603020205020403" pitchFamily="18" charset="0"/>
            </a:endParaRPr>
          </a:p>
          <a:p>
            <a:endParaRPr lang="en-US" sz="1800" dirty="0">
              <a:solidFill>
                <a:schemeClr val="bg1"/>
              </a:solidFill>
              <a:latin typeface="Rockwell" panose="02060603020205020403" pitchFamily="18" charset="0"/>
            </a:endParaRPr>
          </a:p>
          <a:p>
            <a:r>
              <a:rPr lang="en-US" sz="1800" dirty="0">
                <a:solidFill>
                  <a:schemeClr val="bg1"/>
                </a:solidFill>
                <a:latin typeface="Rockwell" panose="02060603020205020403" pitchFamily="18" charset="0"/>
              </a:rPr>
              <a:t>GitHub Link: </a:t>
            </a:r>
            <a:r>
              <a:rPr lang="en-US" sz="1800" dirty="0">
                <a:solidFill>
                  <a:schemeClr val="bg1"/>
                </a:solidFill>
                <a:latin typeface="Rockwell" panose="02060603020205020403" pitchFamily="18" charset="0"/>
                <a:hlinkClick r:id="rId6"/>
              </a:rPr>
              <a:t>https://github.com/ShootingStars9ja</a:t>
            </a:r>
            <a:endParaRPr lang="en-US" sz="1800" dirty="0">
              <a:solidFill>
                <a:schemeClr val="bg1"/>
              </a:solidFill>
              <a:latin typeface="Rockwell" panose="02060603020205020403"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7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2"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46" name="Google Shape;346;p32"/>
          <p:cNvSpPr txBox="1"/>
          <p:nvPr/>
        </p:nvSpPr>
        <p:spPr>
          <a:xfrm>
            <a:off x="0" y="-232389"/>
            <a:ext cx="12192000" cy="1147349"/>
          </a:xfrm>
          <a:prstGeom prst="rect">
            <a:avLst/>
          </a:prstGeom>
          <a:solidFill>
            <a:schemeClr val="lt1"/>
          </a:solidFill>
          <a:ln>
            <a:noFill/>
          </a:ln>
        </p:spPr>
        <p:txBody>
          <a:bodyPr spcFirstLastPara="1" wrap="square" lIns="91425" tIns="91425" rIns="91425" bIns="91425" anchor="t" anchorCtr="0">
            <a:noAutofit/>
          </a:bodyPr>
          <a:lstStyle/>
          <a:p>
            <a:pPr marL="0" marR="91440" lvl="0" indent="0" rtl="0">
              <a:lnSpc>
                <a:spcPct val="162000"/>
              </a:lnSpc>
              <a:spcBef>
                <a:spcPts val="1400"/>
              </a:spcBef>
              <a:spcAft>
                <a:spcPts val="0"/>
              </a:spcAft>
              <a:buNone/>
            </a:pPr>
            <a:r>
              <a:rPr lang="en-GB" sz="2800" b="1" dirty="0">
                <a:solidFill>
                  <a:srgbClr val="212121"/>
                </a:solidFill>
                <a:highlight>
                  <a:srgbClr val="FFFFFF"/>
                </a:highlight>
                <a:latin typeface="Times New Roman" panose="02020603050405020304" pitchFamily="18" charset="0"/>
                <a:cs typeface="Times New Roman" panose="02020603050405020304" pitchFamily="18" charset="0"/>
              </a:rPr>
              <a:t>Data Pre-Processing</a:t>
            </a:r>
            <a:endParaRPr sz="2800" b="1" dirty="0">
              <a:solidFill>
                <a:srgbClr val="212121"/>
              </a:solidFill>
              <a:highlight>
                <a:srgbClr val="FFFFFF"/>
              </a:highlight>
              <a:latin typeface="Times New Roman" panose="02020603050405020304" pitchFamily="18" charset="0"/>
              <a:cs typeface="Times New Roman" panose="02020603050405020304" pitchFamily="18" charset="0"/>
            </a:endParaRPr>
          </a:p>
          <a:p>
            <a:pPr marL="0" marR="91440" lvl="0" indent="0" algn="l" rtl="0">
              <a:lnSpc>
                <a:spcPct val="162000"/>
              </a:lnSpc>
              <a:spcBef>
                <a:spcPts val="1400"/>
              </a:spcBef>
              <a:spcAft>
                <a:spcPts val="0"/>
              </a:spcAft>
              <a:buNone/>
            </a:pPr>
            <a:endParaRPr sz="2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7" name="Google Shape;347;p32"/>
          <p:cNvSpPr txBox="1"/>
          <p:nvPr/>
        </p:nvSpPr>
        <p:spPr>
          <a:xfrm>
            <a:off x="-25" y="692725"/>
            <a:ext cx="12192000" cy="6165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212121"/>
                </a:solidFill>
                <a:highlight>
                  <a:srgbClr val="FFFFFF"/>
                </a:highlight>
                <a:latin typeface="Roboto" panose="02000000000000000000"/>
                <a:ea typeface="Roboto" panose="02000000000000000000"/>
                <a:cs typeface="Roboto" panose="02000000000000000000"/>
                <a:sym typeface="Roboto" panose="02000000000000000000"/>
              </a:rPr>
              <a:t>Preprocessing and preparing the data based on the insights and the undertstanding of our data to make it suitable for our Model.</a:t>
            </a:r>
            <a:endParaRPr sz="240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p:txBody>
      </p:sp>
      <p:sp>
        <p:nvSpPr>
          <p:cNvPr id="348" name="Google Shape;348;p32"/>
          <p:cNvSpPr txBox="1"/>
          <p:nvPr/>
        </p:nvSpPr>
        <p:spPr>
          <a:xfrm>
            <a:off x="25" y="1471875"/>
            <a:ext cx="5855400" cy="5386200"/>
          </a:xfrm>
          <a:prstGeom prst="rect">
            <a:avLst/>
          </a:prstGeom>
          <a:solidFill>
            <a:schemeClr val="lt1"/>
          </a:solid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solidFill>
                  <a:schemeClr val="dk1"/>
                </a:solidFill>
              </a:rPr>
              <a:t>We perform several steps of preprocessing on a DataFrame </a:t>
            </a:r>
            <a:r>
              <a:rPr lang="en-GB" sz="1800">
                <a:solidFill>
                  <a:srgbClr val="188038"/>
                </a:solidFill>
                <a:latin typeface="Roboto Mono" panose="00000009000000000000"/>
                <a:ea typeface="Roboto Mono" panose="00000009000000000000"/>
                <a:cs typeface="Roboto Mono" panose="00000009000000000000"/>
                <a:sym typeface="Roboto Mono" panose="00000009000000000000"/>
              </a:rPr>
              <a:t>df_train</a:t>
            </a:r>
            <a:r>
              <a:rPr lang="en-GB" sz="1800">
                <a:solidFill>
                  <a:schemeClr val="dk1"/>
                </a:solidFill>
              </a:rPr>
              <a:t> before splitting the data into training and testing sets for a machine learning model</a:t>
            </a:r>
            <a:endParaRPr sz="1800">
              <a:solidFill>
                <a:schemeClr val="dk1"/>
              </a:solidFill>
            </a:endParaRPr>
          </a:p>
          <a:p>
            <a:pPr marL="457200" lvl="0" indent="-406400" algn="l" rtl="0">
              <a:spcBef>
                <a:spcPts val="0"/>
              </a:spcBef>
              <a:spcAft>
                <a:spcPts val="0"/>
              </a:spcAft>
              <a:buClr>
                <a:schemeClr val="dk1"/>
              </a:buClr>
              <a:buSzPts val="2800"/>
              <a:buChar char="●"/>
            </a:pPr>
            <a:r>
              <a:rPr lang="en-GB" sz="1800" b="1">
                <a:solidFill>
                  <a:schemeClr val="dk1"/>
                </a:solidFill>
              </a:rPr>
              <a:t>One-Hot Encoding:</a:t>
            </a:r>
            <a:r>
              <a:rPr lang="en-GB" sz="1800">
                <a:solidFill>
                  <a:schemeClr val="dk1"/>
                </a:solidFill>
              </a:rPr>
              <a:t> This converts categorical variables into binary vectors, each with a separate column with 0s and 1s.</a:t>
            </a:r>
            <a:endParaRPr sz="1800">
              <a:solidFill>
                <a:schemeClr val="dk1"/>
              </a:solidFill>
            </a:endParaRPr>
          </a:p>
          <a:p>
            <a:pPr marL="457200" lvl="0" indent="-393700" algn="l" rtl="0">
              <a:spcBef>
                <a:spcPts val="0"/>
              </a:spcBef>
              <a:spcAft>
                <a:spcPts val="0"/>
              </a:spcAft>
              <a:buClr>
                <a:schemeClr val="dk1"/>
              </a:buClr>
              <a:buSzPts val="2600"/>
              <a:buChar char="●"/>
            </a:pPr>
            <a:r>
              <a:rPr lang="en-GB" sz="1800" b="1">
                <a:solidFill>
                  <a:schemeClr val="dk1"/>
                </a:solidFill>
              </a:rPr>
              <a:t>Standard Scaling:</a:t>
            </a:r>
            <a:r>
              <a:rPr lang="en-GB" sz="1800">
                <a:solidFill>
                  <a:schemeClr val="dk1"/>
                </a:solidFill>
              </a:rPr>
              <a:t> Standard scaler scales numerical features so that they have a mean of 0 and a standard deviation of 1, which helps many machine learning algorithms perform better.</a:t>
            </a:r>
            <a:endParaRPr sz="1800">
              <a:solidFill>
                <a:schemeClr val="dk1"/>
              </a:solidFill>
            </a:endParaRPr>
          </a:p>
          <a:p>
            <a:pPr marL="457200" lvl="0" indent="-387350" algn="l" rtl="0">
              <a:spcBef>
                <a:spcPts val="0"/>
              </a:spcBef>
              <a:spcAft>
                <a:spcPts val="0"/>
              </a:spcAft>
              <a:buClr>
                <a:schemeClr val="dk1"/>
              </a:buClr>
              <a:buSzPts val="2500"/>
              <a:buChar char="●"/>
            </a:pPr>
            <a:r>
              <a:rPr lang="en-GB" sz="1800" b="1">
                <a:solidFill>
                  <a:schemeClr val="dk1"/>
                </a:solidFill>
              </a:rPr>
              <a:t>Feature and Target Separation:</a:t>
            </a:r>
            <a:r>
              <a:rPr lang="en-GB" sz="1800">
                <a:solidFill>
                  <a:schemeClr val="dk1"/>
                </a:solidFill>
              </a:rPr>
              <a:t> </a:t>
            </a:r>
            <a:r>
              <a:rPr lang="en-GB" sz="1800">
                <a:solidFill>
                  <a:srgbClr val="188038"/>
                </a:solidFill>
                <a:latin typeface="Roboto Mono" panose="00000009000000000000"/>
                <a:ea typeface="Roboto Mono" panose="00000009000000000000"/>
                <a:cs typeface="Roboto Mono" panose="00000009000000000000"/>
                <a:sym typeface="Roboto Mono" panose="00000009000000000000"/>
              </a:rPr>
              <a:t>X</a:t>
            </a:r>
            <a:r>
              <a:rPr lang="en-GB" sz="1800">
                <a:solidFill>
                  <a:schemeClr val="dk1"/>
                </a:solidFill>
              </a:rPr>
              <a:t> contains all the features, and </a:t>
            </a:r>
            <a:r>
              <a:rPr lang="en-GB" sz="1800">
                <a:solidFill>
                  <a:srgbClr val="188038"/>
                </a:solidFill>
                <a:latin typeface="Roboto Mono" panose="00000009000000000000"/>
                <a:ea typeface="Roboto Mono" panose="00000009000000000000"/>
                <a:cs typeface="Roboto Mono" panose="00000009000000000000"/>
                <a:sym typeface="Roboto Mono" panose="00000009000000000000"/>
              </a:rPr>
              <a:t>y</a:t>
            </a:r>
            <a:r>
              <a:rPr lang="en-GB" sz="1800">
                <a:solidFill>
                  <a:schemeClr val="dk1"/>
                </a:solidFill>
              </a:rPr>
              <a:t> contains the target variable (</a:t>
            </a:r>
            <a:r>
              <a:rPr lang="en-GB" sz="1800">
                <a:solidFill>
                  <a:srgbClr val="188038"/>
                </a:solidFill>
                <a:latin typeface="Roboto Mono" panose="00000009000000000000"/>
                <a:ea typeface="Roboto Mono" panose="00000009000000000000"/>
                <a:cs typeface="Roboto Mono" panose="00000009000000000000"/>
                <a:sym typeface="Roboto Mono" panose="00000009000000000000"/>
              </a:rPr>
              <a:t>Transported</a:t>
            </a:r>
            <a:r>
              <a:rPr lang="en-GB" sz="1800">
                <a:solidFill>
                  <a:schemeClr val="dk1"/>
                </a:solidFill>
              </a:rPr>
              <a:t>).</a:t>
            </a:r>
            <a:endParaRPr sz="1800">
              <a:solidFill>
                <a:schemeClr val="dk1"/>
              </a:solidFill>
            </a:endParaRPr>
          </a:p>
          <a:p>
            <a:pPr marL="457200" lvl="0" indent="-387350" algn="l" rtl="0">
              <a:spcBef>
                <a:spcPts val="0"/>
              </a:spcBef>
              <a:spcAft>
                <a:spcPts val="0"/>
              </a:spcAft>
              <a:buClr>
                <a:schemeClr val="dk1"/>
              </a:buClr>
              <a:buSzPts val="2500"/>
              <a:buChar char="●"/>
            </a:pPr>
            <a:r>
              <a:rPr lang="en-GB" sz="1800" b="1">
                <a:solidFill>
                  <a:schemeClr val="dk1"/>
                </a:solidFill>
              </a:rPr>
              <a:t>Train-Test Split:</a:t>
            </a:r>
            <a:r>
              <a:rPr lang="en-GB" sz="1800">
                <a:solidFill>
                  <a:schemeClr val="dk1"/>
                </a:solidFill>
              </a:rPr>
              <a:t> The data is split into training (80%) and testing (20%) sets using </a:t>
            </a:r>
            <a:r>
              <a:rPr lang="en-GB" sz="1800">
                <a:solidFill>
                  <a:srgbClr val="188038"/>
                </a:solidFill>
                <a:latin typeface="Roboto Mono" panose="00000009000000000000"/>
                <a:ea typeface="Roboto Mono" panose="00000009000000000000"/>
                <a:cs typeface="Roboto Mono" panose="00000009000000000000"/>
                <a:sym typeface="Roboto Mono" panose="00000009000000000000"/>
              </a:rPr>
              <a:t>train_test_split</a:t>
            </a:r>
            <a:endParaRPr sz="1800">
              <a:solidFill>
                <a:srgbClr val="188038"/>
              </a:solidFill>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endParaRPr sz="2500">
              <a:solidFill>
                <a:schemeClr val="dk1"/>
              </a:solidFill>
            </a:endParaRPr>
          </a:p>
        </p:txBody>
      </p:sp>
      <p:sp>
        <p:nvSpPr>
          <p:cNvPr id="349" name="Google Shape;349;p32"/>
          <p:cNvSpPr txBox="1"/>
          <p:nvPr/>
        </p:nvSpPr>
        <p:spPr>
          <a:xfrm>
            <a:off x="5851900" y="1471875"/>
            <a:ext cx="6320700" cy="53862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X_train.info():</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&lt;class 'pandas.core.frame.DataFrame'&gt;</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Int64Index: 800 entries, 755 to 684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Data columns (total 20 columns):</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   Column      Non-Null Count  Dtype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      --------------  -----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0   Feature1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   Feature2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2   Feature3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3   Cat1_1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4   Cat1_2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5   Cat2_1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6   Cat2_2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7   Cat3_1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8   Cat3_2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9   Cat4_1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10  Cat4_2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11  Cat5_1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12  Cat5_2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13  Cat5_3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14  Cat5_4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15  Cat5_5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16  Cat5_6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17  Cat5_7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18  Cat5_8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19  Cat5_9      800 non-null    float64</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dtypes: float64(20)</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Sample data:</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   Feature1  Feature2  Feature3  Cat1_1  Cat1_2  Cat2_1  Cat2_2  Cat3_1  Cat3_2  Cat4_1  ...  Cat5_1  Cat5_2  Cat5_3  Cat5_4  Cat5_5  Cat5_6  Cat5_7  Cat5_8  Cat5_9</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0      0.32     -1.25     0.87     1.0     0.0     0.0     1.0     0.0     1.0     1.0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1     -0.85      0.42    -0.78     0.0     1.0     1.0     0.0     1.0     0.0     0.0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2      0.47      0.23     1.12     0.0     0.0     0.0     1.0     0.0     1.0     1.0  ...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3     -1.12      1.33    -1.22     1.0     0.0     1.0     0.0     0.0     0.0     0.0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r>
              <a:rPr lang="en-GB" sz="950">
                <a:solidFill>
                  <a:schemeClr val="lt1"/>
                </a:solidFill>
                <a:latin typeface="Gill Sans" panose="020B0502020104020203"/>
                <a:ea typeface="Gill Sans" panose="020B0502020104020203"/>
                <a:cs typeface="Gill Sans" panose="020B0502020104020203"/>
                <a:sym typeface="Gill Sans" panose="020B0502020104020203"/>
              </a:rPr>
              <a:t>4      1.45     -0.55     0.55     0.0     1.0     0.0     0.0     1.0     0.0     1.0  ...</a:t>
            </a:r>
            <a:endParaRPr sz="95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endParaRPr sz="80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Clr>
                <a:schemeClr val="dk1"/>
              </a:buClr>
              <a:buSzPts val="1100"/>
              <a:buFont typeface="Arial" panose="020B0604020202020204"/>
              <a:buNone/>
            </a:pPr>
            <a:endParaRPr sz="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3"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55" name="Google Shape;355;p33"/>
          <p:cNvSpPr txBox="1"/>
          <p:nvPr/>
        </p:nvSpPr>
        <p:spPr>
          <a:xfrm>
            <a:off x="-25" y="-524240"/>
            <a:ext cx="12226650" cy="1125420"/>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Model Development </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56" name="Google Shape;356;p33"/>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57" name="Google Shape;357;p33"/>
          <p:cNvSpPr txBox="1"/>
          <p:nvPr/>
        </p:nvSpPr>
        <p:spPr>
          <a:xfrm>
            <a:off x="-25" y="601180"/>
            <a:ext cx="12226650" cy="6256695"/>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2000" dirty="0">
                <a:solidFill>
                  <a:schemeClr val="dk1"/>
                </a:solidFill>
              </a:rPr>
              <a:t>The machine learning models employed to solve these problems are as follows:</a:t>
            </a:r>
            <a:endParaRPr sz="2000" dirty="0">
              <a:solidFill>
                <a:schemeClr val="dk1"/>
              </a:solidFill>
            </a:endParaRPr>
          </a:p>
          <a:p>
            <a:pPr marL="457200" indent="-374650">
              <a:spcBef>
                <a:spcPts val="1200"/>
              </a:spcBef>
              <a:buClr>
                <a:schemeClr val="dk1"/>
              </a:buClr>
              <a:buSzPts val="2300"/>
              <a:buFont typeface="Arial" panose="020B0604020202020204"/>
              <a:buChar char="●"/>
            </a:pPr>
            <a:r>
              <a:rPr lang="en-GB" sz="2000" b="1" dirty="0">
                <a:solidFill>
                  <a:schemeClr val="dk1"/>
                </a:solidFill>
              </a:rPr>
              <a:t>Logistic Regression</a:t>
            </a:r>
            <a:r>
              <a:rPr lang="en-GB" sz="2300" dirty="0">
                <a:solidFill>
                  <a:schemeClr val="dk1"/>
                </a:solidFill>
              </a:rPr>
              <a:t>:</a:t>
            </a:r>
            <a:r>
              <a:rPr lang="en-US" sz="1800" dirty="0">
                <a:latin typeface="Calibri" panose="020F0502020204030204" pitchFamily="34" charset="0"/>
              </a:rPr>
              <a:t> </a:t>
            </a:r>
            <a:r>
              <a:rPr lang="en-US" sz="2000" dirty="0">
                <a:latin typeface="Calibri" panose="020F0502020204030204" pitchFamily="34" charset="0"/>
              </a:rPr>
              <a:t>is a linear model used for binary classification tasks. It calculates the likelihood that a given input is a member of a specific class.</a:t>
            </a:r>
            <a:endParaRPr lang="en-GB" sz="2000" dirty="0">
              <a:solidFill>
                <a:schemeClr val="dk1"/>
              </a:solidFill>
              <a:latin typeface="Calibri" panose="020F0502020204030204" pitchFamily="34" charset="0"/>
            </a:endParaRPr>
          </a:p>
          <a:p>
            <a:pPr marL="457200" indent="-374650">
              <a:spcBef>
                <a:spcPts val="1200"/>
              </a:spcBef>
              <a:buClr>
                <a:schemeClr val="dk1"/>
              </a:buClr>
              <a:buSzPts val="2300"/>
              <a:buFont typeface="Arial" panose="020B0604020202020204"/>
              <a:buChar char="●"/>
            </a:pPr>
            <a:r>
              <a:rPr lang="en-GB" sz="2000" b="1" dirty="0">
                <a:solidFill>
                  <a:schemeClr val="dk1"/>
                </a:solidFill>
              </a:rPr>
              <a:t>Decision Tree Classifier</a:t>
            </a:r>
            <a:r>
              <a:rPr lang="en-GB" sz="2300" dirty="0">
                <a:solidFill>
                  <a:schemeClr val="dk1"/>
                </a:solidFill>
              </a:rPr>
              <a:t>: </a:t>
            </a:r>
            <a:r>
              <a:rPr lang="en-US" sz="2000" dirty="0">
                <a:latin typeface="Calibri" panose="020F0502020204030204" pitchFamily="34" charset="0"/>
              </a:rPr>
              <a:t>The model creates a tree-like structure to make predictions by branching the data according to feature values.</a:t>
            </a:r>
          </a:p>
          <a:p>
            <a:pPr marL="457200" lvl="0" indent="-374650" algn="l" rtl="0">
              <a:spcBef>
                <a:spcPts val="0"/>
              </a:spcBef>
              <a:spcAft>
                <a:spcPts val="0"/>
              </a:spcAft>
              <a:buClr>
                <a:schemeClr val="dk1"/>
              </a:buClr>
              <a:buSzPts val="2300"/>
              <a:buChar char="●"/>
            </a:pPr>
            <a:r>
              <a:rPr lang="en-GB" sz="2000" b="1" dirty="0">
                <a:solidFill>
                  <a:schemeClr val="dk1"/>
                </a:solidFill>
              </a:rPr>
              <a:t>Random Forest</a:t>
            </a:r>
            <a:r>
              <a:rPr lang="en-GB" sz="2000" dirty="0">
                <a:solidFill>
                  <a:schemeClr val="dk1"/>
                </a:solidFill>
              </a:rPr>
              <a:t>: </a:t>
            </a:r>
            <a:r>
              <a:rPr lang="en-GB" sz="2000" dirty="0">
                <a:solidFill>
                  <a:srgbClr val="4D5156"/>
                </a:solidFill>
                <a:highlight>
                  <a:srgbClr val="FFFFFF"/>
                </a:highlight>
              </a:rPr>
              <a:t> </a:t>
            </a:r>
            <a:r>
              <a:rPr lang="en-US" sz="2000" dirty="0">
                <a:latin typeface="Calibri" panose="020F0502020204030204" pitchFamily="34" charset="0"/>
              </a:rPr>
              <a:t>An ensemble technique that constructs multiple decision trees and combines them to get a prediction that is more reliable and accurate.</a:t>
            </a:r>
          </a:p>
          <a:p>
            <a:pPr marL="457200" lvl="0" indent="-374650" algn="l" rtl="0">
              <a:lnSpc>
                <a:spcPct val="115000"/>
              </a:lnSpc>
              <a:spcBef>
                <a:spcPts val="0"/>
              </a:spcBef>
              <a:spcAft>
                <a:spcPts val="0"/>
              </a:spcAft>
              <a:buClr>
                <a:schemeClr val="dk1"/>
              </a:buClr>
              <a:buSzPts val="2300"/>
              <a:buChar char="●"/>
            </a:pPr>
            <a:endParaRPr lang="en-US" sz="2000" dirty="0">
              <a:latin typeface="Calibri" panose="020F0502020204030204" pitchFamily="34" charset="0"/>
            </a:endParaRPr>
          </a:p>
          <a:p>
            <a:pPr marL="82550" lvl="0" algn="l" rtl="0">
              <a:lnSpc>
                <a:spcPct val="115000"/>
              </a:lnSpc>
              <a:spcBef>
                <a:spcPts val="0"/>
              </a:spcBef>
              <a:spcAft>
                <a:spcPts val="0"/>
              </a:spcAft>
              <a:buClr>
                <a:schemeClr val="dk1"/>
              </a:buClr>
              <a:buSzPts val="2300"/>
            </a:pPr>
            <a:endParaRPr lang="en-US" sz="2000" dirty="0">
              <a:solidFill>
                <a:schemeClr val="dk1"/>
              </a:solidFill>
              <a:highlight>
                <a:srgbClr val="FFFFFF"/>
              </a:highlight>
              <a:latin typeface="Calibri" panose="020F0502020204030204" pitchFamily="34" charset="0"/>
            </a:endParaRPr>
          </a:p>
          <a:p>
            <a:pPr marL="82550" lvl="0" algn="l" rtl="0">
              <a:lnSpc>
                <a:spcPct val="115000"/>
              </a:lnSpc>
              <a:spcBef>
                <a:spcPts val="0"/>
              </a:spcBef>
              <a:spcAft>
                <a:spcPts val="0"/>
              </a:spcAft>
              <a:buClr>
                <a:schemeClr val="dk1"/>
              </a:buClr>
              <a:buSzPts val="2300"/>
            </a:pPr>
            <a:endParaRPr lang="en-US" sz="2000" dirty="0">
              <a:solidFill>
                <a:schemeClr val="dk1"/>
              </a:solidFill>
              <a:highlight>
                <a:srgbClr val="FFFFFF"/>
              </a:highlight>
              <a:latin typeface="Calibri" panose="020F0502020204030204" pitchFamily="34" charset="0"/>
            </a:endParaRPr>
          </a:p>
          <a:p>
            <a:pPr marL="82550" lvl="0" algn="l" rtl="0">
              <a:lnSpc>
                <a:spcPct val="115000"/>
              </a:lnSpc>
              <a:spcBef>
                <a:spcPts val="0"/>
              </a:spcBef>
              <a:spcAft>
                <a:spcPts val="0"/>
              </a:spcAft>
              <a:buClr>
                <a:schemeClr val="dk1"/>
              </a:buClr>
              <a:buSzPts val="2300"/>
            </a:pPr>
            <a:endParaRPr lang="en-US" sz="2000" dirty="0">
              <a:solidFill>
                <a:schemeClr val="dk1"/>
              </a:solidFill>
              <a:highlight>
                <a:srgbClr val="FFFFFF"/>
              </a:highlight>
              <a:latin typeface="Calibri" panose="020F0502020204030204" pitchFamily="34" charset="0"/>
            </a:endParaRPr>
          </a:p>
          <a:p>
            <a:pPr marL="82550" lvl="0" algn="l" rtl="0">
              <a:lnSpc>
                <a:spcPct val="115000"/>
              </a:lnSpc>
              <a:spcBef>
                <a:spcPts val="0"/>
              </a:spcBef>
              <a:spcAft>
                <a:spcPts val="0"/>
              </a:spcAft>
              <a:buClr>
                <a:schemeClr val="dk1"/>
              </a:buClr>
              <a:buSzPts val="2300"/>
            </a:pPr>
            <a:endParaRPr lang="en-US" sz="2000" dirty="0">
              <a:solidFill>
                <a:schemeClr val="dk1"/>
              </a:solidFill>
              <a:highlight>
                <a:srgbClr val="FFFFFF"/>
              </a:highlight>
              <a:latin typeface="Calibri" panose="020F0502020204030204" pitchFamily="34" charset="0"/>
            </a:endParaRPr>
          </a:p>
          <a:p>
            <a:endParaRPr lang="en-US" sz="2000" dirty="0">
              <a:latin typeface="Calibri" panose="020F0502020204030204" pitchFamily="34" charset="0"/>
            </a:endParaRPr>
          </a:p>
          <a:p>
            <a:endParaRPr lang="en-US" sz="2000" dirty="0">
              <a:latin typeface="Calibri" panose="020F0502020204030204" pitchFamily="34" charset="0"/>
            </a:endParaRPr>
          </a:p>
          <a:p>
            <a:r>
              <a:rPr lang="en-US" sz="2000" dirty="0">
                <a:latin typeface="Calibri" panose="020F0502020204030204" pitchFamily="34" charset="0"/>
              </a:rPr>
              <a:t>Logistic regression: it was able to detect the "False" class which was marginally better than random guesswork.</a:t>
            </a:r>
          </a:p>
          <a:p>
            <a:r>
              <a:rPr lang="en-US" sz="2000" dirty="0">
                <a:latin typeface="Calibri" panose="020F0502020204030204" pitchFamily="34" charset="0"/>
              </a:rPr>
              <a:t>Decision Tree: Balanced precision and recall for both classes considerably better.</a:t>
            </a:r>
          </a:p>
          <a:p>
            <a:r>
              <a:rPr lang="en-US" sz="2000" dirty="0">
                <a:latin typeface="Calibri" panose="020F0502020204030204" pitchFamily="34" charset="0"/>
              </a:rPr>
              <a:t>Random Forest: Showing strong performance, along with great precision and recall for both classes.</a:t>
            </a:r>
          </a:p>
          <a:p>
            <a:pPr marL="457200" lvl="0" indent="-374650" algn="l" rtl="0">
              <a:lnSpc>
                <a:spcPct val="115000"/>
              </a:lnSpc>
              <a:spcBef>
                <a:spcPts val="0"/>
              </a:spcBef>
              <a:spcAft>
                <a:spcPts val="0"/>
              </a:spcAft>
              <a:buClr>
                <a:schemeClr val="dk1"/>
              </a:buClr>
              <a:buSzPts val="2300"/>
              <a:buChar char="●"/>
            </a:pPr>
            <a:endParaRPr lang="en-GB" sz="2450" dirty="0">
              <a:solidFill>
                <a:schemeClr val="dk1"/>
              </a:solidFill>
              <a:highlight>
                <a:srgbClr val="FFFFFF"/>
              </a:highlight>
            </a:endParaRPr>
          </a:p>
          <a:p>
            <a:pPr marL="457200" lvl="0" indent="-374650" algn="l" rtl="0">
              <a:lnSpc>
                <a:spcPct val="115000"/>
              </a:lnSpc>
              <a:spcBef>
                <a:spcPts val="0"/>
              </a:spcBef>
              <a:spcAft>
                <a:spcPts val="0"/>
              </a:spcAft>
              <a:buClr>
                <a:schemeClr val="dk1"/>
              </a:buClr>
              <a:buSzPts val="2300"/>
              <a:buChar char="●"/>
            </a:pPr>
            <a:endParaRPr sz="2450" dirty="0">
              <a:solidFill>
                <a:schemeClr val="dk1"/>
              </a:solidFill>
              <a:highlight>
                <a:srgbClr val="FFFFFF"/>
              </a:highlight>
            </a:endParaRPr>
          </a:p>
          <a:p>
            <a:pPr marL="0" lvl="0" indent="0" algn="l" rtl="0">
              <a:lnSpc>
                <a:spcPct val="115000"/>
              </a:lnSpc>
              <a:spcBef>
                <a:spcPts val="1200"/>
              </a:spcBef>
              <a:spcAft>
                <a:spcPts val="0"/>
              </a:spcAft>
              <a:buNone/>
            </a:pPr>
            <a:endParaRPr sz="4700" b="1" dirty="0">
              <a:solidFill>
                <a:schemeClr val="dk1"/>
              </a:solidFill>
            </a:endParaRPr>
          </a:p>
        </p:txBody>
      </p:sp>
      <p:sp>
        <p:nvSpPr>
          <p:cNvPr id="3" name="Google Shape;369;p34"/>
          <p:cNvSpPr txBox="1"/>
          <p:nvPr/>
        </p:nvSpPr>
        <p:spPr>
          <a:xfrm>
            <a:off x="301835" y="3289500"/>
            <a:ext cx="6319969" cy="2300715"/>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r>
              <a:rPr lang="en-GB" sz="2000" dirty="0">
                <a:solidFill>
                  <a:srgbClr val="008000"/>
                </a:solidFill>
                <a:highlight>
                  <a:srgbClr val="F7F7F7"/>
                </a:highlight>
                <a:latin typeface="Courier New" panose="02070309020205020404"/>
                <a:ea typeface="Courier New" panose="02070309020205020404"/>
                <a:cs typeface="Courier New" panose="02070309020205020404"/>
                <a:sym typeface="Courier New" panose="02070309020205020404"/>
              </a:rPr>
              <a:t>Summary of model performances</a:t>
            </a:r>
            <a:endParaRPr sz="2000" dirty="0">
              <a:solidFill>
                <a:srgbClr val="008000"/>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rPr>
              <a:t>              Model  Accuracy</a:t>
            </a:r>
            <a:endParaRPr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rPr>
              <a:t>0  Logistic Regression  0.504888</a:t>
            </a:r>
            <a:endParaRPr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rPr>
              <a:t>1        Decision Tree  0.756757</a:t>
            </a:r>
            <a:endParaRPr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2000" dirty="0">
                <a:solidFill>
                  <a:srgbClr val="212121"/>
                </a:solidFill>
                <a:highlight>
                  <a:srgbClr val="FFFFFF"/>
                </a:highlight>
                <a:latin typeface="Courier New" panose="02070309020205020404"/>
                <a:ea typeface="Courier New" panose="02070309020205020404"/>
                <a:cs typeface="Courier New" panose="02070309020205020404"/>
                <a:sym typeface="Courier New" panose="02070309020205020404"/>
              </a:rPr>
              <a:t>2        Random Forest  0.792409</a:t>
            </a:r>
            <a:endParaRPr sz="2000" dirty="0">
              <a:solidFill>
                <a:srgbClr val="008000"/>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Clr>
                <a:schemeClr val="dk1"/>
              </a:buClr>
              <a:buSzPts val="1100"/>
              <a:buFont typeface="Arial" panose="020B0604020202020204"/>
              <a:buNone/>
            </a:pPr>
            <a:endParaRPr sz="2450" dirty="0">
              <a:solidFill>
                <a:srgbClr val="008000"/>
              </a:solidFill>
              <a:highlight>
                <a:srgbClr val="F7F7F7"/>
              </a:highlight>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34"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64" name="Google Shape;364;p34"/>
          <p:cNvSpPr txBox="1"/>
          <p:nvPr/>
        </p:nvSpPr>
        <p:spPr>
          <a:xfrm>
            <a:off x="-173193" y="868174"/>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65" name="Google Shape;365;p34"/>
          <p:cNvSpPr txBox="1"/>
          <p:nvPr/>
        </p:nvSpPr>
        <p:spPr>
          <a:xfrm>
            <a:off x="-1515" y="535505"/>
            <a:ext cx="12192000" cy="6322496"/>
          </a:xfrm>
          <a:prstGeom prst="rect">
            <a:avLst/>
          </a:prstGeom>
          <a:solidFill>
            <a:schemeClr val="lt1"/>
          </a:solidFill>
          <a:ln>
            <a:noFill/>
          </a:ln>
        </p:spPr>
        <p:txBody>
          <a:bodyPr spcFirstLastPara="1" wrap="square" lIns="91425" tIns="91425" rIns="91425" bIns="91425" anchor="t" anchorCtr="0">
            <a:noAutofit/>
          </a:bodyPr>
          <a:lstStyle/>
          <a:p>
            <a:r>
              <a:rPr lang="en-US" sz="2400" b="1" dirty="0">
                <a:solidFill>
                  <a:srgbClr val="000000"/>
                </a:solidFill>
                <a:latin typeface="Times New Roman" panose="02020603050405020304" pitchFamily="18" charset="0"/>
              </a:rPr>
              <a:t>An overview of H2O </a:t>
            </a:r>
            <a:r>
              <a:rPr lang="en-US" sz="2400" b="1" dirty="0" err="1">
                <a:solidFill>
                  <a:srgbClr val="000000"/>
                </a:solidFill>
                <a:latin typeface="Times New Roman" panose="02020603050405020304" pitchFamily="18" charset="0"/>
              </a:rPr>
              <a:t>AutoML</a:t>
            </a:r>
            <a:endParaRPr lang="en-US" sz="2400" b="1" dirty="0">
              <a:solidFill>
                <a:srgbClr val="000000"/>
              </a:solidFill>
              <a:latin typeface="Times New Roman" panose="02020603050405020304" pitchFamily="18" charset="0"/>
            </a:endParaRPr>
          </a:p>
          <a:p>
            <a:r>
              <a:rPr lang="en-US" sz="1800" dirty="0">
                <a:latin typeface="Times New Roman" panose="02020603050405020304" pitchFamily="18" charset="0"/>
              </a:rPr>
              <a:t>It</a:t>
            </a:r>
            <a:r>
              <a:rPr lang="en-US" sz="1800" dirty="0">
                <a:solidFill>
                  <a:srgbClr val="000000"/>
                </a:solidFill>
                <a:latin typeface="Times New Roman" panose="02020603050405020304" pitchFamily="18" charset="0"/>
              </a:rPr>
              <a:t> is an automated machine learning tool that simplifies the process of building and selecting the best predictive model.</a:t>
            </a:r>
          </a:p>
          <a:p>
            <a:r>
              <a:rPr lang="en-US" sz="1800" dirty="0">
                <a:solidFill>
                  <a:srgbClr val="000000"/>
                </a:solidFill>
                <a:latin typeface="Times New Roman" panose="02020603050405020304" pitchFamily="18" charset="0"/>
              </a:rPr>
              <a:t>Key Features:</a:t>
            </a:r>
          </a:p>
          <a:p>
            <a:r>
              <a:rPr lang="en-US" sz="1800" dirty="0">
                <a:solidFill>
                  <a:srgbClr val="000000"/>
                </a:solidFill>
                <a:latin typeface="Times New Roman" panose="02020603050405020304" pitchFamily="18" charset="0"/>
              </a:rPr>
              <a:t>Automated Model Training: H2O </a:t>
            </a:r>
            <a:r>
              <a:rPr lang="en-US" sz="1800" dirty="0" err="1">
                <a:solidFill>
                  <a:srgbClr val="000000"/>
                </a:solidFill>
                <a:latin typeface="Times New Roman" panose="02020603050405020304" pitchFamily="18" charset="0"/>
              </a:rPr>
              <a:t>AutoML</a:t>
            </a:r>
            <a:r>
              <a:rPr lang="en-US" sz="1800" dirty="0">
                <a:solidFill>
                  <a:srgbClr val="000000"/>
                </a:solidFill>
                <a:latin typeface="Times New Roman" panose="02020603050405020304" pitchFamily="18" charset="0"/>
              </a:rPr>
              <a:t> automates the process of training multiple machine learning models, including GLMs, Random Forests, Gradient Boosting Machines, Deep Learning, and Stacked Ensembles</a:t>
            </a:r>
          </a:p>
          <a:p>
            <a:r>
              <a:rPr lang="en-US" sz="1800" dirty="0">
                <a:solidFill>
                  <a:srgbClr val="000000"/>
                </a:solidFill>
                <a:latin typeface="Times New Roman" panose="02020603050405020304" pitchFamily="18" charset="0"/>
              </a:rPr>
              <a:t>Model Selection: Using a given performance metric—such as AUC, </a:t>
            </a:r>
            <a:r>
              <a:rPr lang="en-US" sz="1800" dirty="0" err="1">
                <a:solidFill>
                  <a:srgbClr val="000000"/>
                </a:solidFill>
                <a:latin typeface="Times New Roman" panose="02020603050405020304" pitchFamily="18" charset="0"/>
              </a:rPr>
              <a:t>LogLoss</a:t>
            </a:r>
            <a:r>
              <a:rPr lang="en-US" sz="1800" dirty="0">
                <a:solidFill>
                  <a:srgbClr val="000000"/>
                </a:solidFill>
                <a:latin typeface="Times New Roman" panose="02020603050405020304" pitchFamily="18" charset="0"/>
              </a:rPr>
              <a:t>, RMSE, etc.—it automatically chooses the optimum model.</a:t>
            </a:r>
          </a:p>
          <a:p>
            <a:r>
              <a:rPr lang="en-US" sz="1800" dirty="0" err="1">
                <a:solidFill>
                  <a:srgbClr val="000000"/>
                </a:solidFill>
                <a:latin typeface="Times New Roman" panose="02020603050405020304" pitchFamily="18" charset="0"/>
              </a:rPr>
              <a:t>Ensembling</a:t>
            </a:r>
            <a:r>
              <a:rPr lang="en-US" sz="1800" dirty="0">
                <a:solidFill>
                  <a:srgbClr val="000000"/>
                </a:solidFill>
                <a:latin typeface="Times New Roman" panose="02020603050405020304" pitchFamily="18" charset="0"/>
              </a:rPr>
              <a:t>: By building stacked ensembles of the top-performing models, </a:t>
            </a:r>
            <a:r>
              <a:rPr lang="en-US" sz="1800" dirty="0" err="1">
                <a:solidFill>
                  <a:srgbClr val="000000"/>
                </a:solidFill>
                <a:latin typeface="Times New Roman" panose="02020603050405020304" pitchFamily="18" charset="0"/>
              </a:rPr>
              <a:t>AutoML</a:t>
            </a:r>
            <a:r>
              <a:rPr lang="en-US" sz="1800" dirty="0">
                <a:solidFill>
                  <a:srgbClr val="000000"/>
                </a:solidFill>
                <a:latin typeface="Times New Roman" panose="02020603050405020304" pitchFamily="18" charset="0"/>
              </a:rPr>
              <a:t> makes use of the </a:t>
            </a:r>
            <a:r>
              <a:rPr lang="en-US" sz="1800" dirty="0" err="1">
                <a:solidFill>
                  <a:srgbClr val="000000"/>
                </a:solidFill>
                <a:latin typeface="Times New Roman" panose="02020603050405020304" pitchFamily="18" charset="0"/>
              </a:rPr>
              <a:t>ensembling</a:t>
            </a:r>
            <a:r>
              <a:rPr lang="en-US" sz="1800" dirty="0">
                <a:solidFill>
                  <a:srgbClr val="000000"/>
                </a:solidFill>
                <a:latin typeface="Times New Roman" panose="02020603050405020304" pitchFamily="18" charset="0"/>
              </a:rPr>
              <a:t> process, which frequently produces better prediction performance.</a:t>
            </a:r>
          </a:p>
          <a:p>
            <a:r>
              <a:rPr lang="en-US"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Leader Board Table</a:t>
            </a:r>
          </a:p>
          <a:p>
            <a:endParaRPr lang="en-US" sz="1800" dirty="0">
              <a:solidFill>
                <a:srgbClr val="000000"/>
              </a:solidFill>
              <a:latin typeface="Times New Roman" panose="02020603050405020304" pitchFamily="18" charset="0"/>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a:lnSpc>
                <a:spcPct val="115000"/>
              </a:lnSpc>
              <a:buClr>
                <a:schemeClr val="dk1"/>
              </a:buClr>
              <a:buSzPts val="2300"/>
            </a:pPr>
            <a:endParaRPr lang="en-US" sz="2000" b="1" dirty="0">
              <a:solidFill>
                <a:schemeClr val="dk1"/>
              </a:solidFill>
              <a:latin typeface="Times New Roman" panose="02020603050405020304"/>
              <a:cs typeface="Times New Roman" panose="02020603050405020304"/>
              <a:sym typeface="Times New Roman" panose="02020603050405020304"/>
            </a:endParaRPr>
          </a:p>
          <a:p>
            <a:pPr marL="82550">
              <a:lnSpc>
                <a:spcPct val="115000"/>
              </a:lnSpc>
              <a:buClr>
                <a:schemeClr val="dk1"/>
              </a:buClr>
              <a:buSzPts val="2300"/>
            </a:pPr>
            <a:r>
              <a:rPr lang="en-US" sz="1800" dirty="0">
                <a:latin typeface="Times New Roman" panose="02020603050405020304" pitchFamily="18" charset="0"/>
                <a:cs typeface="Times New Roman" panose="02020603050405020304" pitchFamily="18" charset="0"/>
              </a:rPr>
              <a:t>The Stacked Ensemble model achieved the highest AUC of 0.8742, indicating the best performance in terms of distinguishing between the two classes. The model also performed well in terms of other metrics such as </a:t>
            </a:r>
            <a:r>
              <a:rPr lang="en-US" sz="1800" dirty="0" err="1">
                <a:latin typeface="Times New Roman" panose="02020603050405020304" pitchFamily="18" charset="0"/>
                <a:cs typeface="Times New Roman" panose="02020603050405020304" pitchFamily="18" charset="0"/>
              </a:rPr>
              <a:t>LogLoss</a:t>
            </a:r>
            <a:r>
              <a:rPr lang="en-US" sz="1800" dirty="0">
                <a:latin typeface="Times New Roman" panose="02020603050405020304" pitchFamily="18" charset="0"/>
                <a:cs typeface="Times New Roman" panose="02020603050405020304" pitchFamily="18" charset="0"/>
              </a:rPr>
              <a:t>, RMSE, and AUCPR, making it the most robust choice among the models evaluated.</a:t>
            </a:r>
            <a:endParaRPr lang="en-US" sz="18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74650" algn="l" rtl="0">
              <a:lnSpc>
                <a:spcPct val="115000"/>
              </a:lnSpc>
              <a:spcBef>
                <a:spcPts val="0"/>
              </a:spcBef>
              <a:spcAft>
                <a:spcPts val="0"/>
              </a:spcAft>
              <a:buClr>
                <a:schemeClr val="dk1"/>
              </a:buClr>
              <a:buSzPts val="2300"/>
              <a:buChar char="●"/>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74650" algn="l" rtl="0">
              <a:lnSpc>
                <a:spcPct val="115000"/>
              </a:lnSpc>
              <a:spcBef>
                <a:spcPts val="0"/>
              </a:spcBef>
              <a:spcAft>
                <a:spcPts val="0"/>
              </a:spcAft>
              <a:buClr>
                <a:schemeClr val="dk1"/>
              </a:buClr>
              <a:buSzPts val="2300"/>
              <a:buChar char="●"/>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74650" algn="l" rtl="0">
              <a:lnSpc>
                <a:spcPct val="115000"/>
              </a:lnSpc>
              <a:spcBef>
                <a:spcPts val="0"/>
              </a:spcBef>
              <a:spcAft>
                <a:spcPts val="0"/>
              </a:spcAft>
              <a:buClr>
                <a:schemeClr val="dk1"/>
              </a:buClr>
              <a:buSzPts val="2300"/>
              <a:buChar char="●"/>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74650" algn="l" rtl="0">
              <a:lnSpc>
                <a:spcPct val="115000"/>
              </a:lnSpc>
              <a:spcBef>
                <a:spcPts val="0"/>
              </a:spcBef>
              <a:spcAft>
                <a:spcPts val="0"/>
              </a:spcAft>
              <a:buClr>
                <a:schemeClr val="dk1"/>
              </a:buClr>
              <a:buSzPts val="2300"/>
              <a:buChar char="●"/>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74650" algn="l" rtl="0">
              <a:lnSpc>
                <a:spcPct val="115000"/>
              </a:lnSpc>
              <a:spcBef>
                <a:spcPts val="0"/>
              </a:spcBef>
              <a:spcAft>
                <a:spcPts val="0"/>
              </a:spcAft>
              <a:buClr>
                <a:schemeClr val="dk1"/>
              </a:buClr>
              <a:buSzPts val="2300"/>
              <a:buChar char="●"/>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lvl="0" algn="l" rtl="0">
              <a:lnSpc>
                <a:spcPct val="115000"/>
              </a:lnSpc>
              <a:spcBef>
                <a:spcPts val="0"/>
              </a:spcBef>
              <a:spcAft>
                <a:spcPts val="0"/>
              </a:spcAft>
              <a:buClr>
                <a:schemeClr val="dk1"/>
              </a:buClr>
              <a:buSzPts val="2300"/>
            </a:pP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82550">
              <a:lnSpc>
                <a:spcPct val="115000"/>
              </a:lnSpc>
              <a:buClr>
                <a:schemeClr val="dk1"/>
              </a:buClr>
              <a:buSzPts val="2300"/>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US" sz="2050" dirty="0">
              <a:solidFill>
                <a:schemeClr val="dk1"/>
              </a:solidFill>
            </a:endParaRPr>
          </a:p>
          <a:p>
            <a:pPr marL="0" lvl="0" indent="0" algn="l" rtl="0">
              <a:lnSpc>
                <a:spcPct val="115000"/>
              </a:lnSpc>
              <a:spcBef>
                <a:spcPts val="0"/>
              </a:spcBef>
              <a:spcAft>
                <a:spcPts val="0"/>
              </a:spcAft>
              <a:buNone/>
            </a:pPr>
            <a:endParaRPr lang="en-US" sz="2050" dirty="0">
              <a:solidFill>
                <a:schemeClr val="dk1"/>
              </a:solidFill>
            </a:endParaRPr>
          </a:p>
          <a:p>
            <a:pPr marL="0" lvl="0" indent="0" algn="l" rtl="0">
              <a:lnSpc>
                <a:spcPct val="115000"/>
              </a:lnSpc>
              <a:spcBef>
                <a:spcPts val="0"/>
              </a:spcBef>
              <a:spcAft>
                <a:spcPts val="0"/>
              </a:spcAft>
              <a:buNone/>
            </a:pPr>
            <a:endParaRPr sz="2050" dirty="0">
              <a:solidFill>
                <a:schemeClr val="dk1"/>
              </a:solidFill>
            </a:endParaRPr>
          </a:p>
        </p:txBody>
      </p:sp>
      <p:graphicFrame>
        <p:nvGraphicFramePr>
          <p:cNvPr id="6" name="Table 5"/>
          <p:cNvGraphicFramePr>
            <a:graphicFrameLocks noGrp="1"/>
          </p:cNvGraphicFramePr>
          <p:nvPr/>
        </p:nvGraphicFramePr>
        <p:xfrm>
          <a:off x="69224" y="3460413"/>
          <a:ext cx="12050521" cy="2406988"/>
        </p:xfrm>
        <a:graphic>
          <a:graphicData uri="http://schemas.openxmlformats.org/drawingml/2006/table">
            <a:tbl>
              <a:tblPr firstRow="1" firstCol="1" bandRow="1"/>
              <a:tblGrid>
                <a:gridCol w="7047534">
                  <a:extLst>
                    <a:ext uri="{9D8B030D-6E8A-4147-A177-3AD203B41FA5}">
                      <a16:colId xmlns:a16="http://schemas.microsoft.com/office/drawing/2014/main" val="20000"/>
                    </a:ext>
                  </a:extLst>
                </a:gridCol>
                <a:gridCol w="912855">
                  <a:extLst>
                    <a:ext uri="{9D8B030D-6E8A-4147-A177-3AD203B41FA5}">
                      <a16:colId xmlns:a16="http://schemas.microsoft.com/office/drawing/2014/main" val="20001"/>
                    </a:ext>
                  </a:extLst>
                </a:gridCol>
                <a:gridCol w="1128564">
                  <a:extLst>
                    <a:ext uri="{9D8B030D-6E8A-4147-A177-3AD203B41FA5}">
                      <a16:colId xmlns:a16="http://schemas.microsoft.com/office/drawing/2014/main" val="20002"/>
                    </a:ext>
                  </a:extLst>
                </a:gridCol>
                <a:gridCol w="1100428">
                  <a:extLst>
                    <a:ext uri="{9D8B030D-6E8A-4147-A177-3AD203B41FA5}">
                      <a16:colId xmlns:a16="http://schemas.microsoft.com/office/drawing/2014/main" val="20003"/>
                    </a:ext>
                  </a:extLst>
                </a:gridCol>
                <a:gridCol w="948285">
                  <a:extLst>
                    <a:ext uri="{9D8B030D-6E8A-4147-A177-3AD203B41FA5}">
                      <a16:colId xmlns:a16="http://schemas.microsoft.com/office/drawing/2014/main" val="20004"/>
                    </a:ext>
                  </a:extLst>
                </a:gridCol>
                <a:gridCol w="912855">
                  <a:extLst>
                    <a:ext uri="{9D8B030D-6E8A-4147-A177-3AD203B41FA5}">
                      <a16:colId xmlns:a16="http://schemas.microsoft.com/office/drawing/2014/main" val="20005"/>
                    </a:ext>
                  </a:extLst>
                </a:gridCol>
              </a:tblGrid>
              <a:tr h="343109">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Model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LogLoss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AUCPR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RMSE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0"/>
                  </a:ext>
                </a:extLst>
              </a:tr>
              <a:tr h="204974">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StackedEnsemble_BestOfFamily_1_AutoML_1_20240709_190859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0.4437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1"/>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StackedEnsemble_AllModels_1_AutoML_1_20240709_190859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0.3794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2"/>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GBM_1_AutoML_1_20240709_190859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3"/>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GBM_2_AutoML_1_20240709_190859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4"/>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GBM_4_AutoML_1_20240709_190859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0.4474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5"/>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GBM_3_AutoML_1_20240709_190859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0.4468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6"/>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XGBoost_3_AutoML_1_20240709_190859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0.8676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0.4558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0.1487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7"/>
                  </a:ext>
                </a:extLst>
              </a:tr>
              <a:tr h="206545">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XGBoost_2_AutoML_1_20240709_190859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0.8631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0.4607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8"/>
                  </a:ext>
                </a:extLst>
              </a:tr>
              <a:tr h="206545">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XGBoost_1_AutoML_1_20240709_190859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0.8625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0.4638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0.8736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0.3904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09"/>
                  </a:ext>
                </a:extLst>
              </a:tr>
              <a:tr h="206545">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DRF_1_AutoML_1_20240709_190859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0.8435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0.6125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0.8317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0.4585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0010"/>
                  </a:ext>
                </a:extLst>
              </a:tr>
            </a:tbl>
          </a:graphicData>
        </a:graphic>
      </p:graphicFrame>
      <p:sp>
        <p:nvSpPr>
          <p:cNvPr id="7" name="TextBox 6"/>
          <p:cNvSpPr txBox="1"/>
          <p:nvPr/>
        </p:nvSpPr>
        <p:spPr>
          <a:xfrm flipH="1">
            <a:off x="-1515" y="13254"/>
            <a:ext cx="12190485" cy="523220"/>
          </a:xfrm>
          <a:prstGeom prst="rect">
            <a:avLst/>
          </a:prstGeom>
          <a:solidFill>
            <a:schemeClr val="bg1"/>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MODEL SELECTION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5"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75" name="Google Shape;375;p35"/>
          <p:cNvSpPr txBox="1"/>
          <p:nvPr/>
        </p:nvSpPr>
        <p:spPr>
          <a:xfrm>
            <a:off x="-70729" y="-386803"/>
            <a:ext cx="12262704" cy="914376"/>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err="1">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Explanable</a:t>
            </a:r>
            <a:r>
              <a:rPr lang="en-GB" sz="2800" b="1" dirty="0">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 AI And Model Evaluation</a:t>
            </a:r>
            <a:endParaRPr sz="2800" b="1" dirty="0">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marR="91440" lvl="0" indent="0" algn="l" rtl="0">
              <a:lnSpc>
                <a:spcPct val="162000"/>
              </a:lnSpc>
              <a:spcBef>
                <a:spcPts val="1400"/>
              </a:spcBef>
              <a:spcAft>
                <a:spcPts val="0"/>
              </a:spcAft>
              <a:buNone/>
            </a:pPr>
            <a:r>
              <a:rPr lang="en-GB" sz="2755"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76" name="Google Shape;376;p35"/>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77" name="Google Shape;377;p35"/>
          <p:cNvSpPr txBox="1"/>
          <p:nvPr/>
        </p:nvSpPr>
        <p:spPr>
          <a:xfrm>
            <a:off x="34625" y="658075"/>
            <a:ext cx="12192000"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50">
              <a:solidFill>
                <a:schemeClr val="dk1"/>
              </a:solidFill>
            </a:endParaRPr>
          </a:p>
        </p:txBody>
      </p:sp>
      <p:pic>
        <p:nvPicPr>
          <p:cNvPr id="378" name="Google Shape;378;p35"/>
          <p:cNvPicPr preferRelativeResize="0"/>
          <p:nvPr/>
        </p:nvPicPr>
        <p:blipFill>
          <a:blip r:embed="rId4"/>
          <a:stretch>
            <a:fillRect/>
          </a:stretch>
        </p:blipFill>
        <p:spPr>
          <a:xfrm>
            <a:off x="6313725" y="527573"/>
            <a:ext cx="5716499" cy="6199800"/>
          </a:xfrm>
          <a:prstGeom prst="rect">
            <a:avLst/>
          </a:prstGeom>
          <a:noFill/>
          <a:ln>
            <a:noFill/>
          </a:ln>
        </p:spPr>
      </p:pic>
      <p:sp>
        <p:nvSpPr>
          <p:cNvPr id="379" name="Google Shape;379;p35"/>
          <p:cNvSpPr txBox="1"/>
          <p:nvPr/>
        </p:nvSpPr>
        <p:spPr>
          <a:xfrm>
            <a:off x="13875" y="466125"/>
            <a:ext cx="6265200" cy="6199800"/>
          </a:xfrm>
          <a:prstGeom prst="rect">
            <a:avLst/>
          </a:prstGeom>
          <a:solidFill>
            <a:srgbClr val="3C78D8"/>
          </a:solid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2300" dirty="0">
                <a:solidFill>
                  <a:schemeClr val="dk1"/>
                </a:solidFill>
              </a:rPr>
              <a:t>This graph compares the model performance on the training and test data across different metrics:</a:t>
            </a:r>
            <a:endParaRPr sz="2300" dirty="0">
              <a:solidFill>
                <a:schemeClr val="dk1"/>
              </a:solidFill>
            </a:endParaRPr>
          </a:p>
          <a:p>
            <a:pPr marL="457200" lvl="0" indent="-374650" algn="l" rtl="0">
              <a:lnSpc>
                <a:spcPct val="115000"/>
              </a:lnSpc>
              <a:spcBef>
                <a:spcPts val="1200"/>
              </a:spcBef>
              <a:spcAft>
                <a:spcPts val="0"/>
              </a:spcAft>
              <a:buClr>
                <a:schemeClr val="dk1"/>
              </a:buClr>
              <a:buSzPts val="2300"/>
              <a:buChar char="●"/>
            </a:pPr>
            <a:r>
              <a:rPr lang="en-GB" sz="2300" b="1" dirty="0">
                <a:solidFill>
                  <a:schemeClr val="dk1"/>
                </a:solidFill>
              </a:rPr>
              <a:t>Accuracy</a:t>
            </a:r>
            <a:r>
              <a:rPr lang="en-GB" sz="2300" dirty="0">
                <a:solidFill>
                  <a:schemeClr val="dk1"/>
                </a:solidFill>
              </a:rPr>
              <a:t>: Measures the proportion of correctly predicted instances.</a:t>
            </a:r>
            <a:endParaRPr sz="2300" dirty="0">
              <a:solidFill>
                <a:schemeClr val="dk1"/>
              </a:solidFill>
            </a:endParaRPr>
          </a:p>
          <a:p>
            <a:pPr marL="457200" lvl="0" indent="-374650" algn="l" rtl="0">
              <a:lnSpc>
                <a:spcPct val="115000"/>
              </a:lnSpc>
              <a:spcBef>
                <a:spcPts val="0"/>
              </a:spcBef>
              <a:spcAft>
                <a:spcPts val="0"/>
              </a:spcAft>
              <a:buClr>
                <a:schemeClr val="dk1"/>
              </a:buClr>
              <a:buSzPts val="2300"/>
              <a:buChar char="●"/>
            </a:pPr>
            <a:r>
              <a:rPr lang="en-GB" sz="2300" b="1" dirty="0">
                <a:solidFill>
                  <a:schemeClr val="dk1"/>
                </a:solidFill>
              </a:rPr>
              <a:t>Precision</a:t>
            </a:r>
            <a:r>
              <a:rPr lang="en-GB" sz="2300" dirty="0">
                <a:solidFill>
                  <a:schemeClr val="dk1"/>
                </a:solidFill>
              </a:rPr>
              <a:t>: Measures the proportion of positive predictions that were correct.</a:t>
            </a:r>
            <a:endParaRPr sz="2300" dirty="0">
              <a:solidFill>
                <a:schemeClr val="dk1"/>
              </a:solidFill>
            </a:endParaRPr>
          </a:p>
          <a:p>
            <a:pPr marL="457200" lvl="0" indent="-374650" algn="l" rtl="0">
              <a:lnSpc>
                <a:spcPct val="115000"/>
              </a:lnSpc>
              <a:spcBef>
                <a:spcPts val="0"/>
              </a:spcBef>
              <a:spcAft>
                <a:spcPts val="0"/>
              </a:spcAft>
              <a:buClr>
                <a:schemeClr val="dk1"/>
              </a:buClr>
              <a:buSzPts val="2300"/>
              <a:buChar char="●"/>
            </a:pPr>
            <a:r>
              <a:rPr lang="en-GB" sz="2300" b="1" dirty="0">
                <a:solidFill>
                  <a:schemeClr val="dk1"/>
                </a:solidFill>
              </a:rPr>
              <a:t>Recall</a:t>
            </a:r>
            <a:r>
              <a:rPr lang="en-GB" sz="2300" dirty="0">
                <a:solidFill>
                  <a:schemeClr val="dk1"/>
                </a:solidFill>
              </a:rPr>
              <a:t>: Measures the proportion of actual positives that were correctly identified.</a:t>
            </a:r>
            <a:endParaRPr sz="2300" dirty="0">
              <a:solidFill>
                <a:schemeClr val="dk1"/>
              </a:solidFill>
            </a:endParaRPr>
          </a:p>
          <a:p>
            <a:pPr marL="457200" lvl="0" indent="-374650" algn="l" rtl="0">
              <a:lnSpc>
                <a:spcPct val="115000"/>
              </a:lnSpc>
              <a:spcBef>
                <a:spcPts val="0"/>
              </a:spcBef>
              <a:spcAft>
                <a:spcPts val="0"/>
              </a:spcAft>
              <a:buClr>
                <a:schemeClr val="dk1"/>
              </a:buClr>
              <a:buSzPts val="2300"/>
              <a:buChar char="●"/>
            </a:pPr>
            <a:r>
              <a:rPr lang="en-GB" sz="2300" b="1" dirty="0">
                <a:solidFill>
                  <a:schemeClr val="dk1"/>
                </a:solidFill>
              </a:rPr>
              <a:t>F1 Score</a:t>
            </a:r>
            <a:r>
              <a:rPr lang="en-GB" sz="2300" dirty="0">
                <a:solidFill>
                  <a:schemeClr val="dk1"/>
                </a:solidFill>
              </a:rPr>
              <a:t>: The harmonic mean of precision and recall.</a:t>
            </a:r>
            <a:endParaRPr sz="2300" dirty="0">
              <a:solidFill>
                <a:schemeClr val="dk1"/>
              </a:solidFill>
            </a:endParaRPr>
          </a:p>
          <a:p>
            <a:pPr marL="0" lvl="0" indent="0" algn="l" rtl="0">
              <a:lnSpc>
                <a:spcPct val="115000"/>
              </a:lnSpc>
              <a:spcBef>
                <a:spcPts val="1200"/>
              </a:spcBef>
              <a:spcAft>
                <a:spcPts val="0"/>
              </a:spcAft>
              <a:buNone/>
            </a:pPr>
            <a:r>
              <a:rPr lang="en-GB" sz="2300" dirty="0">
                <a:solidFill>
                  <a:schemeClr val="dk1"/>
                </a:solidFill>
              </a:rPr>
              <a:t>The model performs consistently across both the training and test datasets, indicating it is well-generalized and not overfitting.</a:t>
            </a:r>
            <a:endParaRPr sz="2300" dirty="0">
              <a:solidFill>
                <a:schemeClr val="dk1"/>
              </a:solidFill>
            </a:endParaRPr>
          </a:p>
          <a:p>
            <a:pPr marL="0" lvl="0" indent="0" algn="l" rtl="0">
              <a:spcBef>
                <a:spcPts val="1200"/>
              </a:spcBef>
              <a:spcAft>
                <a:spcPts val="0"/>
              </a:spcAft>
              <a:buNone/>
            </a:pPr>
            <a:endParaRPr sz="24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36"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85" name="Google Shape;385;p36"/>
          <p:cNvSpPr txBox="1"/>
          <p:nvPr/>
        </p:nvSpPr>
        <p:spPr>
          <a:xfrm>
            <a:off x="-26" y="-190893"/>
            <a:ext cx="12192001" cy="884950"/>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err="1">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Explanable</a:t>
            </a:r>
            <a:r>
              <a:rPr lang="en-GB" sz="2800" b="1" dirty="0">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rPr>
              <a:t> AI And Model Evaluation</a:t>
            </a:r>
            <a:endParaRPr sz="2800" b="1" dirty="0">
              <a:solidFill>
                <a:srgbClr val="212121"/>
              </a:solidFill>
              <a:highlight>
                <a:srgbClr val="FFFFFF"/>
              </a:highlight>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0" marR="91440" lvl="0" indent="0" algn="l" rtl="0">
              <a:lnSpc>
                <a:spcPct val="162000"/>
              </a:lnSpc>
              <a:spcBef>
                <a:spcPts val="1400"/>
              </a:spcBef>
              <a:spcAft>
                <a:spcPts val="0"/>
              </a:spcAft>
              <a:buNone/>
            </a:pPr>
            <a:r>
              <a:rPr lang="en-GB" sz="2755"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86" name="Google Shape;386;p36"/>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87" name="Google Shape;387;p36"/>
          <p:cNvPicPr preferRelativeResize="0"/>
          <p:nvPr/>
        </p:nvPicPr>
        <p:blipFill>
          <a:blip r:embed="rId4"/>
          <a:stretch>
            <a:fillRect/>
          </a:stretch>
        </p:blipFill>
        <p:spPr>
          <a:xfrm>
            <a:off x="6155400" y="4987550"/>
            <a:ext cx="2948623" cy="1917600"/>
          </a:xfrm>
          <a:prstGeom prst="rect">
            <a:avLst/>
          </a:prstGeom>
          <a:noFill/>
          <a:ln>
            <a:noFill/>
          </a:ln>
        </p:spPr>
      </p:pic>
      <p:pic>
        <p:nvPicPr>
          <p:cNvPr id="388" name="Google Shape;388;p36"/>
          <p:cNvPicPr preferRelativeResize="0"/>
          <p:nvPr/>
        </p:nvPicPr>
        <p:blipFill>
          <a:blip r:embed="rId5"/>
          <a:stretch>
            <a:fillRect/>
          </a:stretch>
        </p:blipFill>
        <p:spPr>
          <a:xfrm>
            <a:off x="9104025" y="4907650"/>
            <a:ext cx="3088000" cy="1917600"/>
          </a:xfrm>
          <a:prstGeom prst="rect">
            <a:avLst/>
          </a:prstGeom>
          <a:noFill/>
          <a:ln>
            <a:noFill/>
          </a:ln>
        </p:spPr>
      </p:pic>
      <p:pic>
        <p:nvPicPr>
          <p:cNvPr id="389" name="Google Shape;389;p36"/>
          <p:cNvPicPr preferRelativeResize="0"/>
          <p:nvPr/>
        </p:nvPicPr>
        <p:blipFill>
          <a:blip r:embed="rId6"/>
          <a:stretch>
            <a:fillRect/>
          </a:stretch>
        </p:blipFill>
        <p:spPr>
          <a:xfrm>
            <a:off x="6155400" y="2757175"/>
            <a:ext cx="2948626" cy="2230374"/>
          </a:xfrm>
          <a:prstGeom prst="rect">
            <a:avLst/>
          </a:prstGeom>
          <a:noFill/>
          <a:ln>
            <a:noFill/>
          </a:ln>
        </p:spPr>
      </p:pic>
      <p:pic>
        <p:nvPicPr>
          <p:cNvPr id="390" name="Google Shape;390;p36"/>
          <p:cNvPicPr preferRelativeResize="0"/>
          <p:nvPr/>
        </p:nvPicPr>
        <p:blipFill>
          <a:blip r:embed="rId7"/>
          <a:stretch>
            <a:fillRect/>
          </a:stretch>
        </p:blipFill>
        <p:spPr>
          <a:xfrm>
            <a:off x="6155400" y="692725"/>
            <a:ext cx="6036627" cy="2064449"/>
          </a:xfrm>
          <a:prstGeom prst="rect">
            <a:avLst/>
          </a:prstGeom>
          <a:noFill/>
          <a:ln>
            <a:noFill/>
          </a:ln>
        </p:spPr>
      </p:pic>
      <p:sp>
        <p:nvSpPr>
          <p:cNvPr id="391" name="Google Shape;391;p36"/>
          <p:cNvSpPr txBox="1"/>
          <p:nvPr/>
        </p:nvSpPr>
        <p:spPr>
          <a:xfrm>
            <a:off x="0" y="658200"/>
            <a:ext cx="6155400" cy="61998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Gill Sans" panose="020B0502020104020203"/>
                <a:ea typeface="Gill Sans" panose="020B0502020104020203"/>
                <a:cs typeface="Gill Sans" panose="020B0502020104020203"/>
                <a:sym typeface="Gill Sans" panose="020B0502020104020203"/>
              </a:rPr>
              <a:t>The analysis demonstrates that the most influential factors in predicting the positive class are related to the passengers' spending habits in various amenities (VRDeck, Spa, RoomService, FoodCourt) and their CryoSleep status. Age and home planet also play significant roles but to a lesser extent. The partial dependence plots provide insights into how changes in these features affect the prediction probabilities, while the SHAP summary plot and variable importance plot highlight which features have the most substantial impact on the model's decisions. The model seems to be well-calibrated and performs consistently across different evaluation metrics.</a:t>
            </a: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92" name="Google Shape;392;p36"/>
          <p:cNvPicPr preferRelativeResize="0"/>
          <p:nvPr/>
        </p:nvPicPr>
        <p:blipFill>
          <a:blip r:embed="rId8"/>
          <a:stretch>
            <a:fillRect/>
          </a:stretch>
        </p:blipFill>
        <p:spPr>
          <a:xfrm>
            <a:off x="9012250" y="2757175"/>
            <a:ext cx="3179727" cy="219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7"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98" name="Google Shape;398;p37"/>
          <p:cNvSpPr txBox="1"/>
          <p:nvPr/>
        </p:nvSpPr>
        <p:spPr>
          <a:xfrm>
            <a:off x="0" y="-221651"/>
            <a:ext cx="12192000" cy="1080736"/>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Preparing predictions </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99" name="Google Shape;399;p37"/>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400" name="Google Shape;400;p37"/>
          <p:cNvSpPr txBox="1"/>
          <p:nvPr/>
        </p:nvSpPr>
        <p:spPr>
          <a:xfrm>
            <a:off x="34625" y="658075"/>
            <a:ext cx="12192000"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dirty="0">
                <a:solidFill>
                  <a:schemeClr val="dk1"/>
                </a:solidFill>
              </a:rPr>
              <a:t>This performs several crucial preprocessing steps to prepare a test dataset for predictions with a machine learning model. It handles missing values, encodes categorical variables, scales numerical features, and ensures all data is in the correct format for model prediction. Finally, it generates and formats the predictions </a:t>
            </a:r>
            <a:r>
              <a:rPr lang="en-GB" sz="20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and extract the results needed for the submission to Kaggle</a:t>
            </a:r>
          </a:p>
          <a:p>
            <a:pPr marL="0" lvl="0" indent="0" algn="l" rtl="0">
              <a:lnSpc>
                <a:spcPct val="115000"/>
              </a:lnSpc>
              <a:spcBef>
                <a:spcPts val="0"/>
              </a:spcBef>
              <a:spcAft>
                <a:spcPts val="0"/>
              </a:spcAft>
              <a:buNone/>
            </a:pPr>
            <a:endParaRPr sz="2000" dirty="0">
              <a:solidFill>
                <a:schemeClr val="dk1"/>
              </a:solidFill>
            </a:endParaRPr>
          </a:p>
        </p:txBody>
      </p:sp>
      <p:sp>
        <p:nvSpPr>
          <p:cNvPr id="401" name="Google Shape;401;p37"/>
          <p:cNvSpPr txBox="1"/>
          <p:nvPr/>
        </p:nvSpPr>
        <p:spPr>
          <a:xfrm>
            <a:off x="69250" y="2115051"/>
            <a:ext cx="3525900" cy="4742824"/>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Gill Sans" panose="020B0502020104020203"/>
              <a:ea typeface="Gill Sans" panose="020B0502020104020203"/>
              <a:cs typeface="Gill Sans" panose="020B0502020104020203"/>
              <a:sym typeface="Gill Sans" panose="020B0502020104020203"/>
            </a:endParaRPr>
          </a:p>
        </p:txBody>
      </p:sp>
      <p:graphicFrame>
        <p:nvGraphicFramePr>
          <p:cNvPr id="402" name="Google Shape;402;p37"/>
          <p:cNvGraphicFramePr/>
          <p:nvPr>
            <p:extLst>
              <p:ext uri="{D42A27DB-BD31-4B8C-83A1-F6EECF244321}">
                <p14:modId xmlns:p14="http://schemas.microsoft.com/office/powerpoint/2010/main" val="2342852214"/>
              </p:ext>
            </p:extLst>
          </p:nvPr>
        </p:nvGraphicFramePr>
        <p:xfrm>
          <a:off x="40599" y="2293578"/>
          <a:ext cx="3132014" cy="4433803"/>
        </p:xfrm>
        <a:graphic>
          <a:graphicData uri="http://schemas.openxmlformats.org/drawingml/2006/table">
            <a:tbl>
              <a:tblPr>
                <a:noFill/>
                <a:tableStyleId>{EAC66E17-4421-4856-8515-249E9F215C40}</a:tableStyleId>
              </a:tblPr>
              <a:tblGrid>
                <a:gridCol w="826852">
                  <a:extLst>
                    <a:ext uri="{9D8B030D-6E8A-4147-A177-3AD203B41FA5}">
                      <a16:colId xmlns:a16="http://schemas.microsoft.com/office/drawing/2014/main" val="20000"/>
                    </a:ext>
                  </a:extLst>
                </a:gridCol>
                <a:gridCol w="1152581">
                  <a:extLst>
                    <a:ext uri="{9D8B030D-6E8A-4147-A177-3AD203B41FA5}">
                      <a16:colId xmlns:a16="http://schemas.microsoft.com/office/drawing/2014/main" val="20001"/>
                    </a:ext>
                  </a:extLst>
                </a:gridCol>
                <a:gridCol w="1152581">
                  <a:extLst>
                    <a:ext uri="{9D8B030D-6E8A-4147-A177-3AD203B41FA5}">
                      <a16:colId xmlns:a16="http://schemas.microsoft.com/office/drawing/2014/main" val="20002"/>
                    </a:ext>
                  </a:extLst>
                </a:gridCol>
              </a:tblGrid>
              <a:tr h="403073">
                <a:tc>
                  <a:txBody>
                    <a:bodyPr/>
                    <a:lstStyle/>
                    <a:p>
                      <a:pPr marL="0" lvl="0" indent="0" algn="ctr" rtl="0">
                        <a:lnSpc>
                          <a:spcPct val="115000"/>
                        </a:lnSpc>
                        <a:spcBef>
                          <a:spcPts val="0"/>
                        </a:spcBef>
                        <a:spcAft>
                          <a:spcPts val="0"/>
                        </a:spcAft>
                        <a:buNone/>
                      </a:pPr>
                      <a:r>
                        <a:rPr lang="en-GB"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rPr>
                        <a:t>predict</a:t>
                      </a:r>
                      <a:endParaRPr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rPr>
                        <a:t>False</a:t>
                      </a:r>
                      <a:endParaRPr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b="1">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0"/>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0.353309</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0.646691</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1"/>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False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0.969173</a:t>
                      </a:r>
                      <a:endParaRPr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0.0308273</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2"/>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0.0190777</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0.980922</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3"/>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0.104267</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0.895733</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4"/>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0.363912</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0.636088</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5"/>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0.335882</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0.664118</a:t>
                      </a:r>
                      <a:endParaRPr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6"/>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0.0190576</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0.980942</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7"/>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0.0272518</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0.972748</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8"/>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0.0234713</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0.976529</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09"/>
                  </a:ext>
                </a:extLst>
              </a:tr>
              <a:tr h="403073">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True</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0.459125</a:t>
                      </a:r>
                      <a:endParaRPr sz="105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tc>
                  <a:txBody>
                    <a:bodyPr/>
                    <a:lstStyle/>
                    <a:p>
                      <a:pPr marL="0" lvl="0" indent="0" algn="r" rtl="0">
                        <a:lnSpc>
                          <a:spcPct val="115000"/>
                        </a:lnSpc>
                        <a:spcBef>
                          <a:spcPts val="0"/>
                        </a:spcBef>
                        <a:spcAft>
                          <a:spcPts val="0"/>
                        </a:spcAft>
                        <a:buNone/>
                      </a:pPr>
                      <a:r>
                        <a:rPr lang="en-GB"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0.540875</a:t>
                      </a:r>
                      <a:endParaRPr sz="105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txBody>
                  <a:tcPr marL="66675" marR="66675" marT="66675" marB="66675"/>
                </a:tc>
                <a:extLst>
                  <a:ext uri="{0D108BD9-81ED-4DB2-BD59-A6C34878D82A}">
                    <a16:rowId xmlns:a16="http://schemas.microsoft.com/office/drawing/2014/main" val="10010"/>
                  </a:ext>
                </a:extLst>
              </a:tr>
            </a:tbl>
          </a:graphicData>
        </a:graphic>
      </p:graphicFrame>
      <p:pic>
        <p:nvPicPr>
          <p:cNvPr id="4" name="Picture 3" descr="A screenshot of a computer&#10;&#10;Description automatically generated">
            <a:extLst>
              <a:ext uri="{FF2B5EF4-FFF2-40B4-BE49-F238E27FC236}">
                <a16:creationId xmlns:a16="http://schemas.microsoft.com/office/drawing/2014/main" id="{E7DC0445-2B0D-7868-6829-BCCB00969E44}"/>
              </a:ext>
            </a:extLst>
          </p:cNvPr>
          <p:cNvPicPr>
            <a:picLocks noChangeAspect="1"/>
          </p:cNvPicPr>
          <p:nvPr/>
        </p:nvPicPr>
        <p:blipFill>
          <a:blip r:embed="rId4"/>
          <a:stretch>
            <a:fillRect/>
          </a:stretch>
        </p:blipFill>
        <p:spPr>
          <a:xfrm>
            <a:off x="3172614" y="4849163"/>
            <a:ext cx="9019362" cy="2008712"/>
          </a:xfrm>
          <a:prstGeom prst="rect">
            <a:avLst/>
          </a:prstGeom>
        </p:spPr>
      </p:pic>
      <p:pic>
        <p:nvPicPr>
          <p:cNvPr id="6" name="Picture 5" descr="A screenshot of a website">
            <a:extLst>
              <a:ext uri="{FF2B5EF4-FFF2-40B4-BE49-F238E27FC236}">
                <a16:creationId xmlns:a16="http://schemas.microsoft.com/office/drawing/2014/main" id="{2D7B4EA5-3307-A40A-37B4-76C13DE627F4}"/>
              </a:ext>
            </a:extLst>
          </p:cNvPr>
          <p:cNvPicPr>
            <a:picLocks noChangeAspect="1"/>
          </p:cNvPicPr>
          <p:nvPr/>
        </p:nvPicPr>
        <p:blipFill>
          <a:blip r:embed="rId5"/>
          <a:stretch>
            <a:fillRect/>
          </a:stretch>
        </p:blipFill>
        <p:spPr>
          <a:xfrm>
            <a:off x="3172613" y="2293578"/>
            <a:ext cx="9053987" cy="23770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7"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98" name="Google Shape;398;p37"/>
          <p:cNvSpPr txBox="1"/>
          <p:nvPr/>
        </p:nvSpPr>
        <p:spPr>
          <a:xfrm>
            <a:off x="-36128" y="-271480"/>
            <a:ext cx="12262753" cy="929555"/>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r>
              <a:rPr lang="en-GB" sz="32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2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99" name="Google Shape;399;p37"/>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400" name="Google Shape;400;p37"/>
          <p:cNvSpPr txBox="1"/>
          <p:nvPr/>
        </p:nvSpPr>
        <p:spPr>
          <a:xfrm>
            <a:off x="-36128" y="658075"/>
            <a:ext cx="12262753"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sz="2300" dirty="0">
                <a:solidFill>
                  <a:schemeClr val="dk1"/>
                </a:solidFill>
              </a:rPr>
              <a:t>The </a:t>
            </a:r>
            <a:r>
              <a:rPr lang="en-GB" sz="2300" dirty="0">
                <a:solidFill>
                  <a:schemeClr val="dk1"/>
                </a:solidFill>
              </a:rPr>
              <a:t>task</a:t>
            </a:r>
            <a:r>
              <a:rPr sz="2300" dirty="0">
                <a:solidFill>
                  <a:schemeClr val="dk1"/>
                </a:solidFill>
              </a:rPr>
              <a:t> successfully demonstrated the application of </a:t>
            </a:r>
            <a:r>
              <a:rPr sz="2300" dirty="0" err="1">
                <a:solidFill>
                  <a:schemeClr val="dk1"/>
                </a:solidFill>
              </a:rPr>
              <a:t>AutoML</a:t>
            </a:r>
            <a:r>
              <a:rPr lang="en-GB" sz="2300" dirty="0">
                <a:solidFill>
                  <a:schemeClr val="dk1"/>
                </a:solidFill>
              </a:rPr>
              <a:t> </a:t>
            </a:r>
            <a:r>
              <a:rPr sz="2300" dirty="0">
                <a:solidFill>
                  <a:schemeClr val="dk1"/>
                </a:solidFill>
              </a:rPr>
              <a:t>techniques to build an accurate and interpretable predictive model for the Spaceship Titanic dataset. </a:t>
            </a:r>
          </a:p>
          <a:p>
            <a:pPr marL="0" lvl="0" indent="0" algn="l" rtl="0">
              <a:lnSpc>
                <a:spcPct val="115000"/>
              </a:lnSpc>
              <a:spcBef>
                <a:spcPts val="0"/>
              </a:spcBef>
              <a:spcAft>
                <a:spcPts val="0"/>
              </a:spcAft>
              <a:buNone/>
            </a:pPr>
            <a:r>
              <a:rPr sz="2300" dirty="0">
                <a:solidFill>
                  <a:schemeClr val="dk1"/>
                </a:solidFill>
              </a:rPr>
              <a:t>Key findings include:</a:t>
            </a:r>
          </a:p>
          <a:p>
            <a:pPr marL="0" lvl="0" indent="0" algn="l" rtl="0">
              <a:lnSpc>
                <a:spcPct val="115000"/>
              </a:lnSpc>
              <a:spcBef>
                <a:spcPts val="0"/>
              </a:spcBef>
              <a:spcAft>
                <a:spcPts val="0"/>
              </a:spcAft>
              <a:buFont typeface="Arial" panose="020B0604020202020204" pitchFamily="34" charset="0"/>
              <a:buNone/>
            </a:pPr>
            <a:r>
              <a:rPr sz="2300" dirty="0">
                <a:solidFill>
                  <a:schemeClr val="dk1"/>
                </a:solidFill>
              </a:rPr>
              <a:t>⮚ H2O </a:t>
            </a:r>
            <a:r>
              <a:rPr sz="2300" dirty="0" err="1">
                <a:solidFill>
                  <a:schemeClr val="dk1"/>
                </a:solidFill>
              </a:rPr>
              <a:t>AutoML's</a:t>
            </a:r>
            <a:r>
              <a:rPr sz="2300" dirty="0">
                <a:solidFill>
                  <a:schemeClr val="dk1"/>
                </a:solidFill>
              </a:rPr>
              <a:t> Effectiveness: The </a:t>
            </a:r>
            <a:r>
              <a:rPr sz="2300" dirty="0" err="1">
                <a:solidFill>
                  <a:schemeClr val="dk1"/>
                </a:solidFill>
              </a:rPr>
              <a:t>AutoML</a:t>
            </a:r>
            <a:r>
              <a:rPr sz="2300" dirty="0">
                <a:solidFill>
                  <a:schemeClr val="dk1"/>
                </a:solidFill>
              </a:rPr>
              <a:t> process efficiently selected the best model, a</a:t>
            </a:r>
            <a:r>
              <a:rPr lang="en-GB" sz="2300" dirty="0">
                <a:solidFill>
                  <a:schemeClr val="dk1"/>
                </a:solidFill>
              </a:rPr>
              <a:t> Stacked Ensemble</a:t>
            </a:r>
            <a:r>
              <a:rPr sz="2300" dirty="0">
                <a:solidFill>
                  <a:schemeClr val="dk1"/>
                </a:solidFill>
              </a:rPr>
              <a:t>,</a:t>
            </a:r>
            <a:r>
              <a:rPr lang="en-GB" sz="2300" dirty="0">
                <a:solidFill>
                  <a:schemeClr val="dk1"/>
                </a:solidFill>
              </a:rPr>
              <a:t> with AUC of 0.8742,</a:t>
            </a:r>
            <a:r>
              <a:rPr sz="2300" dirty="0">
                <a:solidFill>
                  <a:schemeClr val="dk1"/>
                </a:solidFill>
              </a:rPr>
              <a:t> highlighting the benefits of automation in machine learning. </a:t>
            </a:r>
          </a:p>
          <a:p>
            <a:pPr marL="0" lvl="0" indent="0" algn="l" rtl="0">
              <a:lnSpc>
                <a:spcPct val="115000"/>
              </a:lnSpc>
              <a:spcBef>
                <a:spcPts val="0"/>
              </a:spcBef>
              <a:spcAft>
                <a:spcPts val="0"/>
              </a:spcAft>
              <a:buFont typeface="Arial" panose="020B0604020202020204" pitchFamily="34" charset="0"/>
              <a:buNone/>
            </a:pPr>
            <a:r>
              <a:rPr sz="2300" dirty="0">
                <a:solidFill>
                  <a:schemeClr val="dk1"/>
                </a:solidFill>
              </a:rPr>
              <a:t>⮚ Significant Predictors: Features such a</a:t>
            </a:r>
            <a:r>
              <a:rPr lang="en-GB" sz="2300" dirty="0">
                <a:solidFill>
                  <a:schemeClr val="dk1"/>
                </a:solidFill>
              </a:rPr>
              <a:t>s </a:t>
            </a:r>
            <a:r>
              <a:rPr sz="2300" dirty="0">
                <a:solidFill>
                  <a:schemeClr val="dk1"/>
                </a:solidFill>
              </a:rPr>
              <a:t>Age, and other expenditures were identified as significant predictors of whether passengers were transported, providing actionable insights. </a:t>
            </a:r>
          </a:p>
          <a:p>
            <a:pPr marL="0" lvl="0" indent="0" algn="l" rtl="0">
              <a:lnSpc>
                <a:spcPct val="115000"/>
              </a:lnSpc>
              <a:spcBef>
                <a:spcPts val="0"/>
              </a:spcBef>
              <a:spcAft>
                <a:spcPts val="0"/>
              </a:spcAft>
              <a:buFont typeface="Arial" panose="020B0604020202020204" pitchFamily="34" charset="0"/>
              <a:buNone/>
            </a:pPr>
            <a:r>
              <a:rPr sz="2300" dirty="0">
                <a:solidFill>
                  <a:schemeClr val="dk1"/>
                </a:solidFill>
              </a:rPr>
              <a:t>⮚ Balanced Performance Metrics: The model exhibited balanced performance metrics</a:t>
            </a:r>
            <a:r>
              <a:rPr lang="en-GB" sz="2300" dirty="0">
                <a:solidFill>
                  <a:schemeClr val="dk1"/>
                </a:solidFill>
              </a:rPr>
              <a:t>,</a:t>
            </a:r>
            <a:r>
              <a:rPr sz="2300" dirty="0">
                <a:solidFill>
                  <a:schemeClr val="dk1"/>
                </a:solidFill>
              </a:rPr>
              <a:t> making it reliable for binary classification tasks.</a:t>
            </a:r>
          </a:p>
          <a:p>
            <a:pPr marL="342900" lvl="0" indent="-342900" algn="l" rtl="0">
              <a:lnSpc>
                <a:spcPct val="115000"/>
              </a:lnSpc>
              <a:spcBef>
                <a:spcPts val="0"/>
              </a:spcBef>
              <a:spcAft>
                <a:spcPts val="0"/>
              </a:spcAft>
              <a:buFont typeface="Wingdings" panose="05000000000000000000" charset="0"/>
              <a:buChar char="Ø"/>
            </a:pPr>
            <a:r>
              <a:rPr sz="2300" dirty="0">
                <a:solidFill>
                  <a:schemeClr val="dk1"/>
                </a:solidFill>
              </a:rPr>
              <a:t>Despite the promising results, there are several limitations to consider like; </a:t>
            </a:r>
          </a:p>
          <a:p>
            <a:pPr marL="0" lvl="0" indent="0" algn="l" rtl="0">
              <a:lnSpc>
                <a:spcPct val="115000"/>
              </a:lnSpc>
              <a:spcBef>
                <a:spcPts val="0"/>
              </a:spcBef>
              <a:spcAft>
                <a:spcPts val="0"/>
              </a:spcAft>
              <a:buFont typeface="Wingdings" panose="05000000000000000000" charset="0"/>
              <a:buNone/>
            </a:pPr>
            <a:r>
              <a:rPr lang="en-GB" sz="2300" dirty="0">
                <a:solidFill>
                  <a:schemeClr val="dk1"/>
                </a:solidFill>
              </a:rPr>
              <a:t> </a:t>
            </a:r>
            <a:r>
              <a:rPr sz="2300" dirty="0">
                <a:solidFill>
                  <a:schemeClr val="dk1"/>
                </a:solidFill>
              </a:rPr>
              <a:t>Data Imbalance: Certain subcategories within the dataset are imbalanced, despite the target variable (Transported) being reasonably balanced. The robustness of the model may be impacted, for instance, by the fact that some home planets or cabin classes have fewer instances than others.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317742" y="130627"/>
            <a:ext cx="5179330" cy="284182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5400"/>
              <a:buFont typeface="Play" panose="00000500000000000000"/>
              <a:buNone/>
            </a:pPr>
            <a:r>
              <a:rPr lang="en-GB" sz="6600" dirty="0">
                <a:solidFill>
                  <a:schemeClr val="bg1">
                    <a:lumMod val="65000"/>
                  </a:schemeClr>
                </a:solidFill>
              </a:rPr>
              <a:t>Thank you</a:t>
            </a:r>
          </a:p>
        </p:txBody>
      </p:sp>
      <p:pic>
        <p:nvPicPr>
          <p:cNvPr id="408" name="Google Shape;408;p38" descr="Stars in the sky with stars&#10;&#10;Description automatically generated"/>
          <p:cNvPicPr preferRelativeResize="0"/>
          <p:nvPr/>
        </p:nvPicPr>
        <p:blipFill rotWithShape="1">
          <a:blip r:embed="rId3"/>
          <a:srcRect/>
          <a:stretch>
            <a:fillRect/>
          </a:stretch>
        </p:blipFill>
        <p:spPr>
          <a:xfrm>
            <a:off x="6562462" y="0"/>
            <a:ext cx="4710655" cy="6858000"/>
          </a:xfrm>
          <a:prstGeom prst="rect">
            <a:avLst/>
          </a:prstGeom>
          <a:noFill/>
          <a:ln>
            <a:noFill/>
          </a:ln>
        </p:spPr>
      </p:pic>
      <p:pic>
        <p:nvPicPr>
          <p:cNvPr id="409" name="Google Shape;409;p38" descr="Stars in the sky with stars"/>
          <p:cNvPicPr preferRelativeResize="0">
            <a:picLocks noGrp="1"/>
          </p:cNvPicPr>
          <p:nvPr>
            <p:ph type="pic" idx="2"/>
          </p:nvPr>
        </p:nvPicPr>
        <p:blipFill rotWithShape="1">
          <a:blip r:embed="rId3"/>
          <a:srcRect l="23784" r="23783"/>
          <a:stretch>
            <a:fillRect/>
          </a:stretch>
        </p:blipFill>
        <p:spPr>
          <a:xfrm>
            <a:off x="6415955" y="0"/>
            <a:ext cx="5776045" cy="6858000"/>
          </a:xfrm>
          <a:prstGeom prst="rect">
            <a:avLst/>
          </a:prstGeom>
          <a:noFill/>
          <a:ln>
            <a:noFill/>
          </a:ln>
        </p:spPr>
      </p:pic>
      <p:pic>
        <p:nvPicPr>
          <p:cNvPr id="410" name="Google Shape;410;p38" descr="Modern and Luxury Shooting star design logo or icon template with gold color effects"/>
          <p:cNvPicPr preferRelativeResize="0"/>
          <p:nvPr/>
        </p:nvPicPr>
        <p:blipFill rotWithShape="1">
          <a:blip r:embed="rId4"/>
          <a:srcRect/>
          <a:stretch>
            <a:fillRect/>
          </a:stretch>
        </p:blipFill>
        <p:spPr>
          <a:xfrm>
            <a:off x="-1" y="5867401"/>
            <a:ext cx="3243943" cy="8599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4"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271" name="Google Shape;271;p24"/>
          <p:cNvSpPr txBox="1"/>
          <p:nvPr/>
        </p:nvSpPr>
        <p:spPr>
          <a:xfrm>
            <a:off x="0" y="156775"/>
            <a:ext cx="12191999"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000" b="1" dirty="0">
                <a:solidFill>
                  <a:schemeClr val="lt1"/>
                </a:solidFill>
                <a:latin typeface="Calibri" panose="020F0502020204030204"/>
                <a:ea typeface="Calibri" panose="020F0502020204030204"/>
                <a:cs typeface="Calibri" panose="020F0502020204030204"/>
                <a:sym typeface="Calibri" panose="020F0502020204030204"/>
              </a:rPr>
              <a:t>INTRODUCTION</a:t>
            </a:r>
            <a:endParaRPr sz="2000" dirty="0"/>
          </a:p>
        </p:txBody>
      </p:sp>
      <p:sp>
        <p:nvSpPr>
          <p:cNvPr id="272" name="Google Shape;272;p24"/>
          <p:cNvSpPr txBox="1"/>
          <p:nvPr/>
        </p:nvSpPr>
        <p:spPr>
          <a:xfrm flipH="1">
            <a:off x="-40415" y="741775"/>
            <a:ext cx="12232414" cy="7171154"/>
          </a:xfrm>
          <a:prstGeom prst="rect">
            <a:avLst/>
          </a:prstGeom>
          <a:solidFill>
            <a:schemeClr val="lt1"/>
          </a:solidFill>
          <a:ln>
            <a:noFill/>
          </a:ln>
        </p:spPr>
        <p:txBody>
          <a:bodyPr spcFirstLastPara="1" wrap="square" lIns="91425" tIns="45700" rIns="91425" bIns="45700" anchor="t" anchorCtr="0">
            <a:spAutoFit/>
          </a:bodyPr>
          <a:lstStyle/>
          <a:p>
            <a:pPr marL="285750" marR="0" lvl="0" indent="-311150" algn="l" rtl="0">
              <a:spcBef>
                <a:spcPts val="0"/>
              </a:spcBef>
              <a:spcAft>
                <a:spcPts val="0"/>
              </a:spcAft>
              <a:buClr>
                <a:srgbClr val="000000"/>
              </a:buClr>
              <a:buSzPts val="2200"/>
              <a:buFont typeface="Arial" panose="020B0604020202020204"/>
              <a:buChar char="•"/>
            </a:pPr>
            <a:r>
              <a:rPr lang="en-GB" sz="2200" b="0" i="0" dirty="0">
                <a:solidFill>
                  <a:srgbClr val="000000"/>
                </a:solidFill>
                <a:highlight>
                  <a:srgbClr val="FFFFFF"/>
                </a:highlight>
                <a:latin typeface="Arial" panose="020B0604020202020204"/>
                <a:ea typeface="Arial" panose="020B0604020202020204"/>
                <a:cs typeface="Arial" panose="020B0604020202020204"/>
                <a:sym typeface="Arial" panose="020B0604020202020204"/>
              </a:rPr>
              <a:t>Th</a:t>
            </a:r>
            <a:r>
              <a:rPr lang="en-GB" sz="2200" dirty="0">
                <a:highlight>
                  <a:srgbClr val="FFFFFF"/>
                </a:highlight>
              </a:rPr>
              <a:t>is</a:t>
            </a:r>
            <a:r>
              <a:rPr lang="en-GB" sz="2200" b="0" i="0" dirty="0">
                <a:solidFill>
                  <a:srgbClr val="000000"/>
                </a:solidFill>
                <a:highlight>
                  <a:srgbClr val="FFFFFF"/>
                </a:highlight>
                <a:latin typeface="Arial" panose="020B0604020202020204"/>
                <a:ea typeface="Arial" panose="020B0604020202020204"/>
                <a:cs typeface="Arial" panose="020B0604020202020204"/>
                <a:sym typeface="Arial" panose="020B0604020202020204"/>
              </a:rPr>
              <a:t> </a:t>
            </a:r>
            <a:r>
              <a:rPr lang="en-GB" sz="2200" b="0" i="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group, SHOOTING</a:t>
            </a:r>
            <a:r>
              <a:rPr lang="en-GB" sz="2200" b="1" i="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STARS,</a:t>
            </a:r>
            <a:r>
              <a:rPr lang="en-GB" sz="2200" b="0" i="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is tasked to use the spaceship dataset retrieved from its computer system to pred</a:t>
            </a: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i</a:t>
            </a:r>
            <a:r>
              <a:rPr lang="en-GB" sz="2200" b="0" i="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ct which "passengers" were "transported" (target variable) successfully to the alternate shi</a:t>
            </a: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p using…</a:t>
            </a: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457200" marR="0" lvl="0" indent="0" algn="l" rtl="0">
              <a:spcBef>
                <a:spcPts val="0"/>
              </a:spcBef>
              <a:spcAft>
                <a:spcPts val="0"/>
              </a:spcAft>
              <a:buNone/>
            </a:pP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285750" marR="0" lvl="0" indent="-311150" algn="l" rtl="0">
              <a:spcBef>
                <a:spcPts val="0"/>
              </a:spcBef>
              <a:spcAft>
                <a:spcPts val="0"/>
              </a:spcAft>
              <a:buClr>
                <a:srgbClr val="212121"/>
              </a:buClr>
              <a:buSzPts val="2200"/>
              <a:buFont typeface="Roboto" panose="02000000000000000000"/>
              <a:buChar char="•"/>
            </a:pPr>
            <a:r>
              <a:rPr lang="en-GB" sz="2200" dirty="0">
                <a:solidFill>
                  <a:srgbClr val="212121"/>
                </a:solidFill>
                <a:highlight>
                  <a:schemeClr val="lt1"/>
                </a:highlight>
                <a:latin typeface="Roboto" panose="02000000000000000000"/>
                <a:ea typeface="Roboto" panose="02000000000000000000"/>
                <a:cs typeface="Roboto" panose="02000000000000000000"/>
                <a:sym typeface="Roboto" panose="02000000000000000000"/>
              </a:rPr>
              <a:t>Spaceship Titanic Datasets files of train.csv and test.csv</a:t>
            </a:r>
            <a:endParaRPr sz="2200" dirty="0">
              <a:solidFill>
                <a:srgbClr val="212121"/>
              </a:solidFill>
              <a:highlight>
                <a:schemeClr val="lt1"/>
              </a:highlight>
              <a:latin typeface="Roboto" panose="02000000000000000000"/>
              <a:ea typeface="Roboto" panose="02000000000000000000"/>
              <a:cs typeface="Roboto" panose="02000000000000000000"/>
              <a:sym typeface="Roboto" panose="02000000000000000000"/>
            </a:endParaRPr>
          </a:p>
          <a:p>
            <a:pPr marL="457200" marR="0" lvl="0" indent="0" algn="l" rtl="0">
              <a:spcBef>
                <a:spcPts val="0"/>
              </a:spcBef>
              <a:spcAft>
                <a:spcPts val="0"/>
              </a:spcAft>
              <a:buNone/>
            </a:pPr>
            <a:endParaRPr sz="2200" dirty="0">
              <a:solidFill>
                <a:srgbClr val="212121"/>
              </a:solidFill>
              <a:highlight>
                <a:schemeClr val="lt1"/>
              </a:highlight>
              <a:latin typeface="Roboto" panose="02000000000000000000"/>
              <a:ea typeface="Roboto" panose="02000000000000000000"/>
              <a:cs typeface="Roboto" panose="02000000000000000000"/>
              <a:sym typeface="Roboto" panose="02000000000000000000"/>
            </a:endParaRPr>
          </a:p>
          <a:p>
            <a:pPr marL="285750" marR="0" lvl="0" indent="-311150" algn="l" rtl="0">
              <a:spcBef>
                <a:spcPts val="0"/>
              </a:spcBef>
              <a:spcAft>
                <a:spcPts val="0"/>
              </a:spcAft>
              <a:buClr>
                <a:srgbClr val="212121"/>
              </a:buClr>
              <a:buSzPts val="2200"/>
              <a:buFont typeface="Roboto" panose="02000000000000000000"/>
              <a:buChar char="•"/>
            </a:pP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Exploratory Data Analysis was used to understand the distribution, relationship and anomalies within the datasets</a:t>
            </a: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457200" marR="0" lvl="0" indent="0" algn="l" rtl="0">
              <a:spcBef>
                <a:spcPts val="0"/>
              </a:spcBef>
              <a:spcAft>
                <a:spcPts val="0"/>
              </a:spcAft>
              <a:buNone/>
            </a:pP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285750" marR="0" lvl="0" indent="-311150" algn="l" rtl="0">
              <a:spcBef>
                <a:spcPts val="0"/>
              </a:spcBef>
              <a:spcAft>
                <a:spcPts val="0"/>
              </a:spcAft>
              <a:buClr>
                <a:srgbClr val="212121"/>
              </a:buClr>
              <a:buSzPts val="2200"/>
              <a:buFont typeface="Roboto" panose="02000000000000000000"/>
              <a:buChar char="•"/>
            </a:pP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Decision Tree Classifier, Logistic Regression, </a:t>
            </a:r>
            <a:r>
              <a:rPr lang="en-GB" sz="2200" dirty="0" err="1">
                <a:solidFill>
                  <a:srgbClr val="212121"/>
                </a:solidFill>
                <a:highlight>
                  <a:srgbClr val="FFFFFF"/>
                </a:highlight>
                <a:latin typeface="Roboto" panose="02000000000000000000"/>
                <a:ea typeface="Roboto" panose="02000000000000000000"/>
                <a:cs typeface="Roboto" panose="02000000000000000000"/>
                <a:sym typeface="Roboto" panose="02000000000000000000"/>
              </a:rPr>
              <a:t>XGboost</a:t>
            </a: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Classifier, H2O </a:t>
            </a:r>
            <a:r>
              <a:rPr lang="en-GB" sz="2200" dirty="0" err="1">
                <a:solidFill>
                  <a:srgbClr val="212121"/>
                </a:solidFill>
                <a:highlight>
                  <a:srgbClr val="FFFFFF"/>
                </a:highlight>
                <a:latin typeface="Roboto" panose="02000000000000000000"/>
                <a:ea typeface="Roboto" panose="02000000000000000000"/>
                <a:cs typeface="Roboto" panose="02000000000000000000"/>
                <a:sym typeface="Roboto" panose="02000000000000000000"/>
              </a:rPr>
              <a:t>AutoML</a:t>
            </a: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were all employed in this classification Learning</a:t>
            </a: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457200" marR="0" lvl="0" indent="0" algn="l" rtl="0">
              <a:spcBef>
                <a:spcPts val="0"/>
              </a:spcBef>
              <a:spcAft>
                <a:spcPts val="0"/>
              </a:spcAft>
              <a:buNone/>
            </a:pP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285750" marR="0" lvl="0" indent="-311150" algn="l" rtl="0">
              <a:spcBef>
                <a:spcPts val="0"/>
              </a:spcBef>
              <a:spcAft>
                <a:spcPts val="0"/>
              </a:spcAft>
              <a:buClr>
                <a:srgbClr val="212121"/>
              </a:buClr>
              <a:buSzPts val="2200"/>
              <a:buFont typeface="Roboto" panose="02000000000000000000"/>
              <a:buChar char="•"/>
            </a:pP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Explainable AI (XAI) techniques was applied for interpretability.</a:t>
            </a: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457200" marR="0" lvl="0" indent="0" algn="l" rtl="0">
              <a:spcBef>
                <a:spcPts val="0"/>
              </a:spcBef>
              <a:spcAft>
                <a:spcPts val="0"/>
              </a:spcAft>
              <a:buNone/>
            </a:pP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285750" marR="0" lvl="0" indent="-311150" algn="l" rtl="0">
              <a:spcBef>
                <a:spcPts val="0"/>
              </a:spcBef>
              <a:spcAft>
                <a:spcPts val="0"/>
              </a:spcAft>
              <a:buClr>
                <a:srgbClr val="212121"/>
              </a:buClr>
              <a:buSzPts val="2200"/>
              <a:buFont typeface="Roboto" panose="02000000000000000000"/>
              <a:buChar char="•"/>
            </a:pPr>
            <a:r>
              <a:rPr lang="en-GB" sz="2200" dirty="0" err="1">
                <a:solidFill>
                  <a:srgbClr val="212121"/>
                </a:solidFill>
                <a:highlight>
                  <a:srgbClr val="FFFFFF"/>
                </a:highlight>
                <a:latin typeface="Roboto" panose="02000000000000000000"/>
                <a:ea typeface="Roboto" panose="02000000000000000000"/>
                <a:cs typeface="Roboto" panose="02000000000000000000"/>
                <a:sym typeface="Roboto" panose="02000000000000000000"/>
              </a:rPr>
              <a:t>SHapley</a:t>
            </a: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Additive explanations were used to provide insights into the contributions of individual features</a:t>
            </a:r>
            <a:endParaRPr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285750" marR="0" lvl="0" indent="-361950" algn="l" rtl="0">
              <a:spcBef>
                <a:spcPts val="0"/>
              </a:spcBef>
              <a:spcAft>
                <a:spcPts val="0"/>
              </a:spcAft>
              <a:buClr>
                <a:srgbClr val="212121"/>
              </a:buClr>
              <a:buSzPts val="3000"/>
              <a:buFont typeface="Roboto" panose="02000000000000000000"/>
              <a:buChar char="•"/>
            </a:pPr>
            <a:r>
              <a:rPr lang="en-GB" sz="22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The results details the performances like accuracy, precision, recall and confusion matrix </a:t>
            </a:r>
            <a:r>
              <a:rPr lang="en-GB" sz="24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rPr>
              <a:t> </a:t>
            </a:r>
            <a:endParaRPr sz="27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33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33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1800" dirty="0">
              <a:solidFill>
                <a:srgbClr val="212121"/>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5"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279" name="Google Shape;279;p25"/>
          <p:cNvSpPr txBox="1"/>
          <p:nvPr/>
        </p:nvSpPr>
        <p:spPr>
          <a:xfrm>
            <a:off x="0" y="489845"/>
            <a:ext cx="12192000" cy="7263497"/>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dirty="0">
                <a:solidFill>
                  <a:schemeClr val="lt1"/>
                </a:solidFill>
                <a:latin typeface="Gill Sans" panose="020B0502020104020203"/>
                <a:ea typeface="Gill Sans" panose="020B0502020104020203"/>
                <a:cs typeface="Gill Sans" panose="020B0502020104020203"/>
                <a:sym typeface="Gill Sans" panose="020B0502020104020203"/>
              </a:rPr>
              <a:t> </a:t>
            </a: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Exploring existing literature provides valuable insights into methodologies and approaches that  can be applied to similar problems. Key references include: </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87350" algn="l" rtl="0">
              <a:spcBef>
                <a:spcPts val="0"/>
              </a:spcBef>
              <a:spcAft>
                <a:spcPts val="0"/>
              </a:spcAft>
              <a:buClr>
                <a:schemeClr val="dk1"/>
              </a:buClr>
              <a:buSzPts val="2500"/>
              <a:buFont typeface="Times New Roman" panose="02020603050405020304"/>
              <a:buChar char="●"/>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Ai, Y. (2023) in "Predicting Titanic Survivors by Using Machine Learning" investigated forecasting Titanic passenger survival using Logistic Regression, K-Nearest </a:t>
            </a:r>
            <a:r>
              <a:rPr lang="en-GB" sz="20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Neighbor</a:t>
            </a: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(KNN), and Support Vector Machine (SVM) models. Using Kaggle data, the study achieved a 79.12% test accuracy with Logistic Regression. It highlighted the importance of feature engineering, exploratory data analysis (EDA), data cleansing, and hyperparameter tuning.</a:t>
            </a:r>
          </a:p>
          <a:p>
            <a:pPr marL="457200" lvl="0" indent="-387350" algn="l" rtl="0">
              <a:spcBef>
                <a:spcPts val="0"/>
              </a:spcBef>
              <a:spcAft>
                <a:spcPts val="0"/>
              </a:spcAft>
              <a:buClr>
                <a:schemeClr val="dk1"/>
              </a:buClr>
              <a:buSzPts val="2500"/>
              <a:buFont typeface="Times New Roman" panose="02020603050405020304"/>
              <a:buChar char="●"/>
            </a:pPr>
            <a:endPar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87350" algn="l" rtl="0">
              <a:spcBef>
                <a:spcPts val="0"/>
              </a:spcBef>
              <a:spcAft>
                <a:spcPts val="0"/>
              </a:spcAft>
              <a:buClr>
                <a:schemeClr val="dk1"/>
              </a:buClr>
              <a:buSzPts val="2500"/>
              <a:buFont typeface="Times New Roman" panose="02020603050405020304"/>
              <a:buChar char="●"/>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Jingyi, W. (n.d.) in "Survival Probability Assessment using Machine Learning Algorithms" predicted Titanic passenger survival using Decision Tree and K-Nearest </a:t>
            </a:r>
            <a:r>
              <a:rPr lang="en-GB" sz="20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Neighbor</a:t>
            </a: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(KNN) algorithms. The Decision Tree achieved 81.72% accuracy, emphasizing the importance of data preprocessing. Using Titanic passenger statistics, the study highlighted critical factors for survival and the significance of algorithm selection and preprocessing techniques in survival predictions, offering a thorough analysis of the survivor population.</a:t>
            </a:r>
          </a:p>
          <a:p>
            <a:pPr marL="457200" lvl="0" indent="-387350" algn="l" rtl="0">
              <a:spcBef>
                <a:spcPts val="0"/>
              </a:spcBef>
              <a:spcAft>
                <a:spcPts val="0"/>
              </a:spcAft>
              <a:buClr>
                <a:schemeClr val="dk1"/>
              </a:buClr>
              <a:buSzPts val="2500"/>
              <a:buFont typeface="Times New Roman" panose="02020603050405020304"/>
              <a:buChar char="●"/>
            </a:pPr>
            <a:endPar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87350" algn="l" rtl="0">
              <a:spcBef>
                <a:spcPts val="0"/>
              </a:spcBef>
              <a:spcAft>
                <a:spcPts val="0"/>
              </a:spcAft>
              <a:buClr>
                <a:schemeClr val="dk1"/>
              </a:buClr>
              <a:buSzPts val="2500"/>
              <a:buFont typeface="Times New Roman" panose="02020603050405020304"/>
              <a:buChar char="●"/>
            </a:pPr>
            <a:r>
              <a:rPr lang="en-GB"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Decision Trees and Naive Bayes algorithms were used by Nadine et al. (2018) in "Predicting the Survivors of the Titanic Kaggle, Machine Learning From Disaster" to forecast Titanic passenger survival with Kaggle data. The study achieved 90.01% accuracy with Decision Tree and 92.52% with Naive Bayes. It found survival rates highly correlated with ticket type and sex, but the number of relatives traveling did not impact classification. This study showed how feature engineering and machine learning techniques create reliable predictive models for water disasters. </a:t>
            </a:r>
            <a:endParaRPr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000" dirty="0">
              <a:solidFill>
                <a:schemeClr val="lt1"/>
              </a:solidFill>
              <a:latin typeface="Gill Sans" panose="020B0502020104020203"/>
              <a:ea typeface="Gill Sans" panose="020B0502020104020203"/>
              <a:cs typeface="Gill Sans" panose="020B0502020104020203"/>
              <a:sym typeface="Gill Sans" panose="020B0502020104020203"/>
            </a:endParaRPr>
          </a:p>
          <a:p>
            <a:pPr marL="0" lvl="0" indent="0" algn="l" rtl="0">
              <a:spcBef>
                <a:spcPts val="0"/>
              </a:spcBef>
              <a:spcAft>
                <a:spcPts val="0"/>
              </a:spcAft>
              <a:buNone/>
            </a:pPr>
            <a:endParaRPr sz="20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80" name="Google Shape;280;p25"/>
          <p:cNvSpPr txBox="1"/>
          <p:nvPr/>
        </p:nvSpPr>
        <p:spPr>
          <a:xfrm>
            <a:off x="0" y="-232389"/>
            <a:ext cx="12192001" cy="823272"/>
          </a:xfrm>
          <a:prstGeom prst="rect">
            <a:avLst/>
          </a:prstGeom>
          <a:solidFill>
            <a:schemeClr val="lt1"/>
          </a:solidFill>
          <a:ln>
            <a:noFill/>
          </a:ln>
        </p:spPr>
        <p:txBody>
          <a:bodyPr spcFirstLastPara="1" wrap="square" lIns="91425" tIns="91425" rIns="91425" bIns="91425" anchor="t" anchorCtr="0">
            <a:spAutoFit/>
          </a:bodyPr>
          <a:lstStyle/>
          <a:p>
            <a:pPr marL="9525" lvl="0" indent="0" algn="l" rtl="0">
              <a:spcBef>
                <a:spcPts val="1460"/>
              </a:spcBef>
              <a:spcAft>
                <a:spcPts val="0"/>
              </a:spcAft>
              <a:buClr>
                <a:schemeClr val="dk1"/>
              </a:buClr>
              <a:buSzPts val="1100"/>
              <a:buFont typeface="Arial" panose="020B0604020202020204"/>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Review </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6"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286" name="Google Shape;286;p26"/>
          <p:cNvSpPr txBox="1"/>
          <p:nvPr/>
        </p:nvSpPr>
        <p:spPr>
          <a:xfrm>
            <a:off x="0" y="-61346"/>
            <a:ext cx="12192000" cy="1213187"/>
          </a:xfrm>
          <a:prstGeom prst="rect">
            <a:avLst/>
          </a:prstGeom>
          <a:solidFill>
            <a:schemeClr val="lt1"/>
          </a:solidFill>
          <a:ln>
            <a:noFill/>
          </a:ln>
        </p:spPr>
        <p:txBody>
          <a:bodyPr spcFirstLastPara="1" wrap="square" lIns="91425" tIns="91425" rIns="91425" bIns="91425" anchor="t" anchorCtr="0">
            <a:noAutofit/>
          </a:bodyPr>
          <a:lstStyle/>
          <a:p>
            <a:pPr marL="9525" lvl="0" indent="0" algn="l" rtl="0">
              <a:spcBef>
                <a:spcPts val="1445"/>
              </a:spcBef>
              <a:spcAft>
                <a:spcPts val="0"/>
              </a:spcAft>
              <a:buClr>
                <a:schemeClr val="dk1"/>
              </a:buClr>
              <a:buSzPts val="1100"/>
              <a:buFont typeface="Arial" panose="020B0604020202020204"/>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Objective and Problem Statement</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87" name="Google Shape;287;p26"/>
          <p:cNvSpPr txBox="1"/>
          <p:nvPr/>
        </p:nvSpPr>
        <p:spPr>
          <a:xfrm>
            <a:off x="0" y="865900"/>
            <a:ext cx="12192000" cy="5992100"/>
          </a:xfrm>
          <a:prstGeom prst="rect">
            <a:avLst/>
          </a:prstGeom>
          <a:solidFill>
            <a:schemeClr val="lt1"/>
          </a:solidFill>
          <a:ln>
            <a:noFill/>
          </a:ln>
        </p:spPr>
        <p:txBody>
          <a:bodyPr spcFirstLastPara="1" wrap="square" lIns="91425" tIns="91425" rIns="91425" bIns="91425" anchor="t" anchorCtr="0">
            <a:noAutofit/>
          </a:bodyPr>
          <a:lstStyle/>
          <a:p>
            <a:pPr marL="9525" lvl="0" indent="0" algn="l" rtl="0">
              <a:spcBef>
                <a:spcPts val="1445"/>
              </a:spcBef>
              <a:spcAft>
                <a:spcPts val="0"/>
              </a:spcAft>
              <a:buClr>
                <a:schemeClr val="dk1"/>
              </a:buClr>
              <a:buSzPts val="1100"/>
              <a:buFont typeface="Arial" panose="020B0604020202020204"/>
              <a:buNone/>
            </a:pPr>
            <a:r>
              <a:rPr lang="en-GB" sz="25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Objective </a:t>
            </a:r>
            <a:endParaRPr sz="25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270" marR="38100" lvl="0" indent="635" algn="just" rtl="0">
              <a:lnSpc>
                <a:spcPct val="96000"/>
              </a:lnSpc>
              <a:spcBef>
                <a:spcPts val="1360"/>
              </a:spcBef>
              <a:spcAft>
                <a:spcPts val="0"/>
              </a:spcAft>
              <a:buNone/>
            </a:pP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primary objective of this project is to develop a predictive model that can accurately determine  whether a passenger was transported to an alternate ship based on various features. </a:t>
            </a:r>
            <a:endParaRPr sz="2400" b="1" dirty="0">
              <a:solidFill>
                <a:schemeClr val="dk1"/>
              </a:solidFill>
            </a:endParaRPr>
          </a:p>
          <a:p>
            <a:pPr marL="1270" marR="38100" lvl="0" indent="635" algn="just" rtl="0">
              <a:lnSpc>
                <a:spcPct val="96000"/>
              </a:lnSpc>
              <a:spcBef>
                <a:spcPts val="1360"/>
              </a:spcBef>
              <a:spcAft>
                <a:spcPts val="0"/>
              </a:spcAft>
              <a:buClr>
                <a:schemeClr val="dk1"/>
              </a:buClr>
              <a:buSzPts val="1100"/>
              <a:buFont typeface="Arial" panose="020B0604020202020204"/>
              <a:buNone/>
            </a:pPr>
            <a:r>
              <a:rPr lang="en-GB" sz="2655"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Problem Statement and importance </a:t>
            </a:r>
            <a:endParaRPr sz="2655"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38100" lvl="0" indent="0" algn="just" rtl="0">
              <a:lnSpc>
                <a:spcPct val="97000"/>
              </a:lnSpc>
              <a:spcBef>
                <a:spcPts val="1350"/>
              </a:spcBef>
              <a:spcAft>
                <a:spcPts val="0"/>
              </a:spcAft>
              <a:buClr>
                <a:schemeClr val="dk1"/>
              </a:buClr>
              <a:buSzPts val="1100"/>
              <a:buFont typeface="Arial" panose="020B0604020202020204"/>
              <a:buNone/>
            </a:pP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task involves predicting the binary outcome of whether a passenger was transported to an  alternate dimension (</a:t>
            </a:r>
            <a:r>
              <a:rPr lang="en-GB" sz="2295" dirty="0">
                <a:solidFill>
                  <a:schemeClr val="dk1"/>
                </a:solidFill>
                <a:latin typeface="Courier New" panose="02070309020205020404"/>
                <a:ea typeface="Courier New" panose="02070309020205020404"/>
                <a:cs typeface="Courier New" panose="02070309020205020404"/>
                <a:sym typeface="Courier New" panose="02070309020205020404"/>
              </a:rPr>
              <a:t>Transported</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based on features such as </a:t>
            </a:r>
            <a:r>
              <a:rPr lang="en-GB" sz="2295" dirty="0" err="1">
                <a:solidFill>
                  <a:schemeClr val="dk1"/>
                </a:solidFill>
                <a:latin typeface="Courier New" panose="02070309020205020404"/>
                <a:ea typeface="Courier New" panose="02070309020205020404"/>
                <a:cs typeface="Courier New" panose="02070309020205020404"/>
                <a:sym typeface="Courier New" panose="02070309020205020404"/>
              </a:rPr>
              <a:t>HomePlanet</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2295" dirty="0" err="1">
                <a:solidFill>
                  <a:schemeClr val="dk1"/>
                </a:solidFill>
                <a:latin typeface="Courier New" panose="02070309020205020404"/>
                <a:ea typeface="Courier New" panose="02070309020205020404"/>
                <a:cs typeface="Courier New" panose="02070309020205020404"/>
                <a:sym typeface="Courier New" panose="02070309020205020404"/>
              </a:rPr>
              <a:t>CryoSleep</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2295" dirty="0">
                <a:solidFill>
                  <a:schemeClr val="dk1"/>
                </a:solidFill>
                <a:latin typeface="Courier New" panose="02070309020205020404"/>
                <a:ea typeface="Courier New" panose="02070309020205020404"/>
                <a:cs typeface="Courier New" panose="02070309020205020404"/>
                <a:sym typeface="Courier New" panose="02070309020205020404"/>
              </a:rPr>
              <a:t>Cabin</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2295" dirty="0">
                <a:solidFill>
                  <a:schemeClr val="dk1"/>
                </a:solidFill>
                <a:latin typeface="Courier New" panose="02070309020205020404"/>
                <a:ea typeface="Courier New" panose="02070309020205020404"/>
                <a:cs typeface="Courier New" panose="02070309020205020404"/>
                <a:sym typeface="Courier New" panose="02070309020205020404"/>
              </a:rPr>
              <a:t>Destination</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2295" dirty="0">
                <a:solidFill>
                  <a:schemeClr val="dk1"/>
                </a:solidFill>
                <a:latin typeface="Courier New" panose="02070309020205020404"/>
                <a:ea typeface="Courier New" panose="02070309020205020404"/>
                <a:cs typeface="Courier New" panose="02070309020205020404"/>
                <a:sym typeface="Courier New" panose="02070309020205020404"/>
              </a:rPr>
              <a:t>Age</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2295" dirty="0">
                <a:solidFill>
                  <a:schemeClr val="dk1"/>
                </a:solidFill>
                <a:latin typeface="Courier New" panose="02070309020205020404"/>
                <a:ea typeface="Courier New" panose="02070309020205020404"/>
                <a:cs typeface="Courier New" panose="02070309020205020404"/>
                <a:sym typeface="Courier New" panose="02070309020205020404"/>
              </a:rPr>
              <a:t>VIP</a:t>
            </a: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etc. This prediction problem is framed as a  supervised classification task, where passengers are either transported or not transported. </a:t>
            </a:r>
            <a:endParaRPr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38100" lvl="0" indent="0" algn="just" rtl="0">
              <a:lnSpc>
                <a:spcPct val="97000"/>
              </a:lnSpc>
              <a:spcBef>
                <a:spcPts val="1350"/>
              </a:spcBef>
              <a:spcAft>
                <a:spcPts val="0"/>
              </a:spcAft>
              <a:buClr>
                <a:schemeClr val="dk1"/>
              </a:buClr>
              <a:buSzPts val="1100"/>
              <a:buFont typeface="Arial" panose="020B0604020202020204"/>
              <a:buNone/>
            </a:pPr>
            <a:r>
              <a:rPr lang="en-GB"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Accurate prediction of passenger transportation status is important for designing safer and more efficient space travel protocols and guiding resource allocation and service  improvements on future journeys. </a:t>
            </a:r>
            <a:endParaRPr sz="2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27"/>
          <p:cNvGrpSpPr/>
          <p:nvPr/>
        </p:nvGrpSpPr>
        <p:grpSpPr>
          <a:xfrm>
            <a:off x="4689246" y="551774"/>
            <a:ext cx="897877" cy="934082"/>
            <a:chOff x="5129684" y="1232940"/>
            <a:chExt cx="897877" cy="934082"/>
          </a:xfrm>
        </p:grpSpPr>
        <p:sp>
          <p:nvSpPr>
            <p:cNvPr id="293" name="Google Shape;293;p2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94" name="Google Shape;294;p2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95" name="Google Shape;295;p2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pic>
        <p:nvPicPr>
          <p:cNvPr id="296" name="Google Shape;296;p27" descr="A close-up of a graph"/>
          <p:cNvPicPr preferRelativeResize="0">
            <a:picLocks noGrp="1"/>
          </p:cNvPicPr>
          <p:nvPr>
            <p:ph type="pic" idx="2"/>
          </p:nvPr>
        </p:nvPicPr>
        <p:blipFill rotWithShape="1">
          <a:blip r:embed="rId3"/>
          <a:srcRect l="9" r="8"/>
          <a:stretch>
            <a:fillRect/>
          </a:stretch>
        </p:blipFill>
        <p:spPr>
          <a:xfrm>
            <a:off x="9042960" y="0"/>
            <a:ext cx="3148625" cy="6858000"/>
          </a:xfrm>
          <a:prstGeom prst="rect">
            <a:avLst/>
          </a:prstGeom>
          <a:noFill/>
          <a:ln>
            <a:noFill/>
          </a:ln>
        </p:spPr>
      </p:pic>
      <p:sp>
        <p:nvSpPr>
          <p:cNvPr id="297" name="Google Shape;297;p27"/>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298" name="Google Shape;298;p27" descr="Modern and Luxury Shooting star design logo or icon template with gold color effects"/>
          <p:cNvPicPr preferRelativeResize="0"/>
          <p:nvPr/>
        </p:nvPicPr>
        <p:blipFill rotWithShape="1">
          <a:blip r:embed="rId4"/>
          <a:srcRect/>
          <a:stretch>
            <a:fillRect/>
          </a:stretch>
        </p:blipFill>
        <p:spPr>
          <a:xfrm>
            <a:off x="-1" y="5867401"/>
            <a:ext cx="3243943" cy="859972"/>
          </a:xfrm>
          <a:prstGeom prst="rect">
            <a:avLst/>
          </a:prstGeom>
          <a:noFill/>
          <a:ln>
            <a:noFill/>
          </a:ln>
        </p:spPr>
      </p:pic>
      <p:sp>
        <p:nvSpPr>
          <p:cNvPr id="299" name="Google Shape;299;p27"/>
          <p:cNvSpPr txBox="1"/>
          <p:nvPr/>
        </p:nvSpPr>
        <p:spPr>
          <a:xfrm>
            <a:off x="0" y="-469830"/>
            <a:ext cx="12192000" cy="1507105"/>
          </a:xfrm>
          <a:prstGeom prst="rect">
            <a:avLst/>
          </a:prstGeom>
          <a:solidFill>
            <a:schemeClr val="lt1"/>
          </a:solidFill>
          <a:ln>
            <a:noFill/>
          </a:ln>
        </p:spPr>
        <p:txBody>
          <a:bodyPr spcFirstLastPara="1" wrap="square" lIns="91425" tIns="91425" rIns="91425" bIns="91425" anchor="t" anchorCtr="0">
            <a:noAutofit/>
          </a:bodyPr>
          <a:lstStyle/>
          <a:p>
            <a:pPr marL="0" marR="91440" lvl="0" indent="0" rtl="0">
              <a:lnSpc>
                <a:spcPct val="162000"/>
              </a:lnSpc>
              <a:spcBef>
                <a:spcPts val="1400"/>
              </a:spcBef>
              <a:spcAft>
                <a:spcPts val="0"/>
              </a:spcAft>
              <a:buClr>
                <a:schemeClr val="dk1"/>
              </a:buClr>
              <a:buSzPts val="1100"/>
              <a:buFont typeface="Arial" panose="020B0604020202020204"/>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00" name="Google Shape;300;p27"/>
          <p:cNvSpPr txBox="1"/>
          <p:nvPr/>
        </p:nvSpPr>
        <p:spPr>
          <a:xfrm>
            <a:off x="6403743" y="1150973"/>
            <a:ext cx="3148500" cy="5576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01" name="Google Shape;301;p27"/>
          <p:cNvPicPr preferRelativeResize="0"/>
          <p:nvPr/>
        </p:nvPicPr>
        <p:blipFill>
          <a:blip r:embed="rId5"/>
          <a:stretch>
            <a:fillRect/>
          </a:stretch>
        </p:blipFill>
        <p:spPr>
          <a:xfrm>
            <a:off x="6730368" y="454399"/>
            <a:ext cx="5467116" cy="6403601"/>
          </a:xfrm>
          <a:prstGeom prst="rect">
            <a:avLst/>
          </a:prstGeom>
          <a:noFill/>
          <a:ln>
            <a:noFill/>
          </a:ln>
        </p:spPr>
      </p:pic>
      <p:sp>
        <p:nvSpPr>
          <p:cNvPr id="302" name="Google Shape;302;p27"/>
          <p:cNvSpPr txBox="1"/>
          <p:nvPr/>
        </p:nvSpPr>
        <p:spPr>
          <a:xfrm>
            <a:off x="-5484" y="643534"/>
            <a:ext cx="6719400" cy="6252355"/>
          </a:xfrm>
          <a:prstGeom prst="rect">
            <a:avLst/>
          </a:prstGeom>
          <a:solidFill>
            <a:schemeClr val="lt1"/>
          </a:solidFill>
          <a:ln>
            <a:noFill/>
          </a:ln>
        </p:spPr>
        <p:txBody>
          <a:bodyPr spcFirstLastPara="1" wrap="square" lIns="91425" tIns="91425" rIns="91425" bIns="91425" anchor="t" anchorCtr="0">
            <a:noAutofit/>
          </a:bodyPr>
          <a:lstStyle/>
          <a:p>
            <a:pPr marL="457200" marR="375920" lvl="0" indent="-342900" algn="l" rtl="0">
              <a:lnSpc>
                <a:spcPct val="100000"/>
              </a:lnSpc>
              <a:spcBef>
                <a:spcPts val="1360"/>
              </a:spcBef>
              <a:spcAft>
                <a:spcPts val="0"/>
              </a:spcAft>
              <a:buClr>
                <a:schemeClr val="dk1"/>
              </a:buClr>
              <a:buSzPts val="1800"/>
              <a:buChar char="●"/>
            </a:pPr>
            <a:r>
              <a:rPr lang="en-GB" sz="1800" dirty="0">
                <a:solidFill>
                  <a:schemeClr val="dk1"/>
                </a:solidFill>
              </a:rPr>
              <a:t>EDA is performed to uncover patterns, identify anomalies, and gain insights into the dataset. </a:t>
            </a:r>
            <a:endParaRPr sz="1800" dirty="0">
              <a:solidFill>
                <a:schemeClr val="dk1"/>
              </a:solidFill>
            </a:endParaRPr>
          </a:p>
          <a:p>
            <a:pPr marL="457200" marR="38100" lvl="0" indent="-342900" algn="l" rtl="0">
              <a:lnSpc>
                <a:spcPct val="100000"/>
              </a:lnSpc>
              <a:spcBef>
                <a:spcPts val="0"/>
              </a:spcBef>
              <a:spcAft>
                <a:spcPts val="0"/>
              </a:spcAft>
              <a:buClr>
                <a:schemeClr val="dk1"/>
              </a:buClr>
              <a:buSzPts val="1800"/>
              <a:buChar char="●"/>
            </a:pPr>
            <a:r>
              <a:rPr lang="en-GB" sz="1800" dirty="0">
                <a:solidFill>
                  <a:schemeClr val="dk1"/>
                </a:solidFill>
              </a:rPr>
              <a:t>Missing values are identified in features like </a:t>
            </a:r>
            <a:r>
              <a:rPr lang="en-GB" sz="1800" dirty="0" err="1">
                <a:solidFill>
                  <a:schemeClr val="dk1"/>
                </a:solidFill>
              </a:rPr>
              <a:t>HomePlanet</a:t>
            </a:r>
            <a:r>
              <a:rPr lang="en-GB" sz="1800" dirty="0">
                <a:solidFill>
                  <a:schemeClr val="dk1"/>
                </a:solidFill>
              </a:rPr>
              <a:t>, </a:t>
            </a:r>
            <a:r>
              <a:rPr lang="en-GB" sz="1800" dirty="0" err="1">
                <a:solidFill>
                  <a:schemeClr val="dk1"/>
                </a:solidFill>
              </a:rPr>
              <a:t>CryoSleep</a:t>
            </a:r>
            <a:r>
              <a:rPr lang="en-GB" sz="1800" dirty="0">
                <a:solidFill>
                  <a:schemeClr val="dk1"/>
                </a:solidFill>
              </a:rPr>
              <a:t>, Cabin,  Destination, etc but were addressed using appropriate imputation techniques</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GB" sz="1800" b="1" dirty="0">
                <a:solidFill>
                  <a:schemeClr val="dk1"/>
                </a:solidFill>
                <a:highlight>
                  <a:srgbClr val="F7F7F7"/>
                </a:highlight>
              </a:rPr>
              <a:t>The distribution of the target variable, Transported,</a:t>
            </a:r>
            <a:r>
              <a:rPr lang="en-GB" sz="1800" dirty="0">
                <a:solidFill>
                  <a:schemeClr val="dk1"/>
                </a:solidFill>
                <a:highlight>
                  <a:srgbClr val="F7F7F7"/>
                </a:highlight>
              </a:rPr>
              <a:t> using bar chart indicates that the counts for both True and False are almost equal.</a:t>
            </a:r>
            <a:endParaRPr sz="1800" dirty="0">
              <a:solidFill>
                <a:schemeClr val="dk1"/>
              </a:solidFill>
              <a:highlight>
                <a:srgbClr val="F7F7F7"/>
              </a:highlight>
            </a:endParaRPr>
          </a:p>
          <a:p>
            <a:pPr marL="0" lvl="0" indent="0" algn="l" rtl="0">
              <a:lnSpc>
                <a:spcPct val="100000"/>
              </a:lnSpc>
              <a:spcBef>
                <a:spcPts val="1400"/>
              </a:spcBef>
              <a:spcAft>
                <a:spcPts val="0"/>
              </a:spcAft>
              <a:buNone/>
            </a:pPr>
            <a:r>
              <a:rPr lang="en-GB" sz="1800" b="1" dirty="0">
                <a:solidFill>
                  <a:schemeClr val="dk1"/>
                </a:solidFill>
              </a:rPr>
              <a:t>Statistical Summary:</a:t>
            </a:r>
            <a:endParaRPr sz="1800" b="1" dirty="0">
              <a:solidFill>
                <a:schemeClr val="dk1"/>
              </a:solidFill>
            </a:endParaRPr>
          </a:p>
          <a:p>
            <a:pPr marL="457200" lvl="0" indent="-342900" algn="l" rtl="0">
              <a:lnSpc>
                <a:spcPct val="100000"/>
              </a:lnSpc>
              <a:spcBef>
                <a:spcPts val="1200"/>
              </a:spcBef>
              <a:spcAft>
                <a:spcPts val="0"/>
              </a:spcAft>
              <a:buClr>
                <a:schemeClr val="dk1"/>
              </a:buClr>
              <a:buSzPts val="1800"/>
              <a:buChar char="●"/>
            </a:pPr>
            <a:r>
              <a:rPr lang="en-GB" sz="1800" dirty="0">
                <a:solidFill>
                  <a:schemeClr val="dk1"/>
                </a:solidFill>
              </a:rPr>
              <a:t>According to the value counts:</a:t>
            </a:r>
            <a:endParaRPr sz="1800"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GB" sz="1800" dirty="0">
                <a:solidFill>
                  <a:schemeClr val="dk1"/>
                </a:solidFill>
              </a:rPr>
              <a:t>50.36% of the instances are </a:t>
            </a:r>
            <a:r>
              <a:rPr lang="en-GB" sz="1800" dirty="0" err="1">
                <a:solidFill>
                  <a:schemeClr val="dk1"/>
                </a:solidFill>
              </a:rPr>
              <a:t>labeled</a:t>
            </a:r>
            <a:r>
              <a:rPr lang="en-GB" sz="1800" dirty="0">
                <a:solidFill>
                  <a:schemeClr val="dk1"/>
                </a:solidFill>
              </a:rPr>
              <a:t> as "True" for being transported.</a:t>
            </a:r>
            <a:endParaRPr sz="1800"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GB" sz="1800" dirty="0">
                <a:solidFill>
                  <a:schemeClr val="dk1"/>
                </a:solidFill>
              </a:rPr>
              <a:t>49.64% of the instances are </a:t>
            </a:r>
            <a:r>
              <a:rPr lang="en-GB" sz="1800" dirty="0" err="1">
                <a:solidFill>
                  <a:schemeClr val="dk1"/>
                </a:solidFill>
              </a:rPr>
              <a:t>labeled</a:t>
            </a:r>
            <a:r>
              <a:rPr lang="en-GB" sz="1800" dirty="0">
                <a:solidFill>
                  <a:schemeClr val="dk1"/>
                </a:solidFill>
              </a:rPr>
              <a:t> as "False" for not being transported.</a:t>
            </a:r>
            <a:endParaRPr sz="1800" dirty="0">
              <a:solidFill>
                <a:schemeClr val="dk1"/>
              </a:solidFill>
            </a:endParaRPr>
          </a:p>
          <a:p>
            <a:pPr marL="457200" marR="38100" lvl="0" indent="0" algn="l" rtl="0">
              <a:lnSpc>
                <a:spcPct val="100000"/>
              </a:lnSpc>
              <a:spcBef>
                <a:spcPts val="1200"/>
              </a:spcBef>
              <a:spcAft>
                <a:spcPts val="0"/>
              </a:spcAft>
              <a:buClr>
                <a:schemeClr val="dk1"/>
              </a:buClr>
              <a:buSzPts val="1100"/>
              <a:buFont typeface="Arial" panose="020B0604020202020204"/>
              <a:buNone/>
            </a:pPr>
            <a:endParaRPr sz="1800" dirty="0">
              <a:solidFill>
                <a:schemeClr val="dk1"/>
              </a:solidFill>
              <a:highlight>
                <a:srgbClr val="FFFFFF"/>
              </a:highlight>
            </a:endParaRPr>
          </a:p>
          <a:p>
            <a:pPr marL="457200" marR="38100" lvl="0" indent="-342900" algn="l" rtl="0">
              <a:lnSpc>
                <a:spcPct val="100000"/>
              </a:lnSpc>
              <a:spcBef>
                <a:spcPts val="260"/>
              </a:spcBef>
              <a:spcAft>
                <a:spcPts val="0"/>
              </a:spcAft>
              <a:buClr>
                <a:schemeClr val="dk1"/>
              </a:buClr>
              <a:buSzPts val="1800"/>
              <a:buChar char="●"/>
            </a:pPr>
            <a:r>
              <a:rPr lang="en-GB" sz="1800" dirty="0">
                <a:solidFill>
                  <a:schemeClr val="dk1"/>
                </a:solidFill>
                <a:highlight>
                  <a:srgbClr val="FFFFFF"/>
                </a:highlight>
              </a:rPr>
              <a:t>This balance is crucial for training machine learning models to avoid bias towards one category.</a:t>
            </a:r>
            <a:endParaRPr sz="1800" dirty="0">
              <a:solidFill>
                <a:schemeClr val="dk1"/>
              </a:solidFill>
              <a:highlight>
                <a:srgbClr val="FFFFFF"/>
              </a:highlight>
            </a:endParaRPr>
          </a:p>
          <a:p>
            <a:pPr marL="1905" marR="375920" lvl="0" indent="0" algn="l" rtl="0">
              <a:spcBef>
                <a:spcPts val="1360"/>
              </a:spcBef>
              <a:spcAft>
                <a:spcPts val="0"/>
              </a:spcAft>
              <a:buClr>
                <a:schemeClr val="dk1"/>
              </a:buClr>
              <a:buSzPts val="1100"/>
              <a:buFont typeface="Arial" panose="020B0604020202020204"/>
              <a:buNone/>
            </a:pPr>
            <a:endParaRPr sz="2200" dirty="0">
              <a:solidFill>
                <a:schemeClr val="dk1"/>
              </a:solidFill>
            </a:endParaRPr>
          </a:p>
          <a:p>
            <a:pPr marL="0" lvl="0" indent="0" algn="l" rtl="0">
              <a:spcBef>
                <a:spcPts val="0"/>
              </a:spcBef>
              <a:spcAft>
                <a:spcPts val="0"/>
              </a:spcAft>
              <a:buNone/>
            </a:pPr>
            <a:endParaRPr sz="24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8"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08" name="Google Shape;308;p28"/>
          <p:cNvSpPr txBox="1"/>
          <p:nvPr/>
        </p:nvSpPr>
        <p:spPr>
          <a:xfrm>
            <a:off x="0" y="-227337"/>
            <a:ext cx="12192000" cy="1041287"/>
          </a:xfrm>
          <a:prstGeom prst="rect">
            <a:avLst/>
          </a:prstGeom>
          <a:solidFill>
            <a:schemeClr val="accent3"/>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Clr>
                <a:schemeClr val="dk1"/>
              </a:buClr>
              <a:buSzPts val="1100"/>
              <a:buFont typeface="Arial" panose="020B0604020202020204"/>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09" name="Google Shape;309;p28"/>
          <p:cNvSpPr txBox="1"/>
          <p:nvPr/>
        </p:nvSpPr>
        <p:spPr>
          <a:xfrm>
            <a:off x="51950" y="796525"/>
            <a:ext cx="4243800" cy="6061500"/>
          </a:xfrm>
          <a:prstGeom prst="rect">
            <a:avLst/>
          </a:prstGeom>
          <a:solidFill>
            <a:schemeClr val="lt1"/>
          </a:solid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GB" sz="2000" b="1">
                <a:solidFill>
                  <a:schemeClr val="dk1"/>
                </a:solidFill>
                <a:highlight>
                  <a:srgbClr val="F7F7F7"/>
                </a:highlight>
                <a:latin typeface="Play" panose="00000500000000000000"/>
                <a:ea typeface="Play" panose="00000500000000000000"/>
                <a:cs typeface="Play" panose="00000500000000000000"/>
                <a:sym typeface="Play" panose="00000500000000000000"/>
              </a:rPr>
              <a:t>The distribution of the numerical variable, </a:t>
            </a:r>
            <a:r>
              <a:rPr lang="en-GB" sz="2000">
                <a:solidFill>
                  <a:schemeClr val="dk1"/>
                </a:solidFill>
                <a:highlight>
                  <a:srgbClr val="F7F7F7"/>
                </a:highlight>
                <a:latin typeface="Play" panose="00000500000000000000"/>
                <a:ea typeface="Play" panose="00000500000000000000"/>
                <a:cs typeface="Play" panose="00000500000000000000"/>
                <a:sym typeface="Play" panose="00000500000000000000"/>
              </a:rPr>
              <a:t>using a </a:t>
            </a:r>
            <a:r>
              <a:rPr lang="en-GB" sz="2000" b="1">
                <a:solidFill>
                  <a:schemeClr val="dk1"/>
                </a:solidFill>
                <a:highlight>
                  <a:srgbClr val="F7F7F7"/>
                </a:highlight>
                <a:latin typeface="Play" panose="00000500000000000000"/>
                <a:ea typeface="Play" panose="00000500000000000000"/>
                <a:cs typeface="Play" panose="00000500000000000000"/>
                <a:sym typeface="Play" panose="00000500000000000000"/>
              </a:rPr>
              <a:t>Plot Box</a:t>
            </a:r>
            <a:endParaRPr sz="2000" b="1">
              <a:solidFill>
                <a:schemeClr val="dk1"/>
              </a:solidFill>
              <a:highlight>
                <a:srgbClr val="F7F7F7"/>
              </a:highlight>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None/>
            </a:pPr>
            <a:r>
              <a:rPr lang="en-GB" sz="2000" b="1">
                <a:solidFill>
                  <a:schemeClr val="dk1"/>
                </a:solidFill>
                <a:latin typeface="Play" panose="00000500000000000000"/>
                <a:ea typeface="Play" panose="00000500000000000000"/>
                <a:cs typeface="Play" panose="00000500000000000000"/>
                <a:sym typeface="Play" panose="00000500000000000000"/>
              </a:rPr>
              <a:t>Statistical Summary</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Extreme values are present in the data.</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These extreme values indicate a skewed distribution for expenditure variables:</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 RoomService</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 FoodCourt</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 ShoppingMall</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 Spa</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 VRDeck</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The Age variable shows a more uniform distribution.</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Clr>
                <a:schemeClr val="dk1"/>
              </a:buClr>
              <a:buSzPts val="1100"/>
              <a:buFont typeface="Arial" panose="020B0604020202020204"/>
              <a:buNone/>
            </a:pPr>
            <a:r>
              <a:rPr lang="en-GB" sz="2000" b="1">
                <a:solidFill>
                  <a:schemeClr val="dk1"/>
                </a:solidFill>
                <a:latin typeface="Play" panose="00000500000000000000"/>
                <a:ea typeface="Play" panose="00000500000000000000"/>
                <a:cs typeface="Play" panose="00000500000000000000"/>
                <a:sym typeface="Play" panose="00000500000000000000"/>
              </a:rPr>
              <a:t>- The Transported variable also shows a uniform distribution without significant skewness.</a:t>
            </a: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None/>
            </a:pPr>
            <a:endParaRPr sz="2000" b="1">
              <a:solidFill>
                <a:schemeClr val="dk1"/>
              </a:solidFill>
              <a:latin typeface="Play" panose="00000500000000000000"/>
              <a:ea typeface="Play" panose="00000500000000000000"/>
              <a:cs typeface="Play" panose="00000500000000000000"/>
              <a:sym typeface="Play" panose="00000500000000000000"/>
            </a:endParaRPr>
          </a:p>
          <a:p>
            <a:pPr marL="0" lvl="0" indent="0" algn="l" rtl="0">
              <a:spcBef>
                <a:spcPts val="0"/>
              </a:spcBef>
              <a:spcAft>
                <a:spcPts val="0"/>
              </a:spcAft>
              <a:buNone/>
            </a:pPr>
            <a:endParaRPr sz="1500">
              <a:solidFill>
                <a:schemeClr val="dk1"/>
              </a:solidFill>
              <a:highlight>
                <a:srgbClr val="F7F7F7"/>
              </a:highlight>
              <a:latin typeface="Play" panose="00000500000000000000"/>
              <a:ea typeface="Play" panose="00000500000000000000"/>
              <a:cs typeface="Play" panose="00000500000000000000"/>
              <a:sym typeface="Play" panose="00000500000000000000"/>
            </a:endParaRPr>
          </a:p>
          <a:p>
            <a:pPr marL="457200" lvl="0" indent="0" algn="l" rtl="0">
              <a:spcBef>
                <a:spcPts val="0"/>
              </a:spcBef>
              <a:spcAft>
                <a:spcPts val="0"/>
              </a:spcAft>
              <a:buNone/>
            </a:pPr>
            <a:endParaRPr sz="1500">
              <a:solidFill>
                <a:schemeClr val="dk1"/>
              </a:solidFill>
              <a:highlight>
                <a:srgbClr val="F7F7F7"/>
              </a:highlight>
              <a:latin typeface="Play" panose="00000500000000000000"/>
              <a:ea typeface="Play" panose="00000500000000000000"/>
              <a:cs typeface="Play" panose="00000500000000000000"/>
              <a:sym typeface="Play" panose="00000500000000000000"/>
            </a:endParaRPr>
          </a:p>
        </p:txBody>
      </p:sp>
      <p:sp>
        <p:nvSpPr>
          <p:cNvPr id="310" name="Google Shape;310;p28"/>
          <p:cNvSpPr txBox="1"/>
          <p:nvPr/>
        </p:nvSpPr>
        <p:spPr>
          <a:xfrm>
            <a:off x="6303825" y="813950"/>
            <a:ext cx="5888100" cy="604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11" name="Google Shape;311;p28"/>
          <p:cNvPicPr preferRelativeResize="0"/>
          <p:nvPr/>
        </p:nvPicPr>
        <p:blipFill>
          <a:blip r:embed="rId4"/>
          <a:stretch>
            <a:fillRect/>
          </a:stretch>
        </p:blipFill>
        <p:spPr>
          <a:xfrm>
            <a:off x="4295750" y="813950"/>
            <a:ext cx="7896175" cy="604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9"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17" name="Google Shape;317;p29"/>
          <p:cNvSpPr txBox="1"/>
          <p:nvPr/>
        </p:nvSpPr>
        <p:spPr>
          <a:xfrm>
            <a:off x="17780" y="-150485"/>
            <a:ext cx="12156440" cy="808560"/>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and Insights</a:t>
            </a:r>
            <a:endParaRPr sz="20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8" name="Google Shape;318;p29"/>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19" name="Google Shape;319;p29"/>
          <p:cNvPicPr preferRelativeResize="0"/>
          <p:nvPr/>
        </p:nvPicPr>
        <p:blipFill>
          <a:blip r:embed="rId4"/>
          <a:stretch>
            <a:fillRect/>
          </a:stretch>
        </p:blipFill>
        <p:spPr>
          <a:xfrm>
            <a:off x="4675901" y="658200"/>
            <a:ext cx="7516074" cy="6199802"/>
          </a:xfrm>
          <a:prstGeom prst="rect">
            <a:avLst/>
          </a:prstGeom>
          <a:noFill/>
          <a:ln>
            <a:noFill/>
          </a:ln>
        </p:spPr>
      </p:pic>
      <p:sp>
        <p:nvSpPr>
          <p:cNvPr id="320" name="Google Shape;320;p29"/>
          <p:cNvSpPr txBox="1"/>
          <p:nvPr/>
        </p:nvSpPr>
        <p:spPr>
          <a:xfrm>
            <a:off x="34625" y="658075"/>
            <a:ext cx="4606800"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550" b="1">
                <a:solidFill>
                  <a:schemeClr val="dk1"/>
                </a:solidFill>
              </a:rPr>
              <a:t>Target Variable</a:t>
            </a:r>
            <a:endParaRPr sz="1550" b="1">
              <a:solidFill>
                <a:schemeClr val="dk1"/>
              </a:solidFill>
            </a:endParaRPr>
          </a:p>
          <a:p>
            <a:pPr marL="457200" lvl="0" indent="-327025" algn="l" rtl="0">
              <a:lnSpc>
                <a:spcPct val="115000"/>
              </a:lnSpc>
              <a:spcBef>
                <a:spcPts val="1200"/>
              </a:spcBef>
              <a:spcAft>
                <a:spcPts val="0"/>
              </a:spcAft>
              <a:buClr>
                <a:schemeClr val="dk1"/>
              </a:buClr>
              <a:buSzPts val="1550"/>
              <a:buChar char="●"/>
            </a:pPr>
            <a:r>
              <a:rPr lang="en-GB" sz="1550" b="1">
                <a:solidFill>
                  <a:schemeClr val="dk1"/>
                </a:solidFill>
              </a:rPr>
              <a:t>Transported</a:t>
            </a:r>
            <a:r>
              <a:rPr lang="en-GB" sz="1550">
                <a:solidFill>
                  <a:schemeClr val="dk1"/>
                </a:solidFill>
              </a:rPr>
              <a:t>: The distribution shows a balanced dataset, indicating no need for data balancing.</a:t>
            </a:r>
            <a:endParaRPr sz="1550">
              <a:solidFill>
                <a:schemeClr val="dk1"/>
              </a:solidFill>
            </a:endParaRPr>
          </a:p>
          <a:p>
            <a:pPr marL="0" lvl="0" indent="0" algn="l" rtl="0">
              <a:lnSpc>
                <a:spcPct val="115000"/>
              </a:lnSpc>
              <a:spcBef>
                <a:spcPts val="1200"/>
              </a:spcBef>
              <a:spcAft>
                <a:spcPts val="0"/>
              </a:spcAft>
              <a:buNone/>
            </a:pPr>
            <a:r>
              <a:rPr lang="en-GB" sz="1550" b="1">
                <a:solidFill>
                  <a:schemeClr val="dk1"/>
                </a:solidFill>
              </a:rPr>
              <a:t>Numerical Features</a:t>
            </a:r>
            <a:endParaRPr sz="1550" b="1">
              <a:solidFill>
                <a:schemeClr val="dk1"/>
              </a:solidFill>
            </a:endParaRPr>
          </a:p>
          <a:p>
            <a:pPr marL="457200" lvl="0" indent="-327025" algn="l" rtl="0">
              <a:lnSpc>
                <a:spcPct val="115000"/>
              </a:lnSpc>
              <a:spcBef>
                <a:spcPts val="1200"/>
              </a:spcBef>
              <a:spcAft>
                <a:spcPts val="0"/>
              </a:spcAft>
              <a:buClr>
                <a:schemeClr val="dk1"/>
              </a:buClr>
              <a:buSzPts val="1550"/>
              <a:buChar char="●"/>
            </a:pPr>
            <a:r>
              <a:rPr lang="en-GB" sz="1550" b="1">
                <a:solidFill>
                  <a:schemeClr val="dk1"/>
                </a:solidFill>
              </a:rPr>
              <a:t>Age</a:t>
            </a:r>
            <a:r>
              <a:rPr lang="en-GB" sz="1550">
                <a:solidFill>
                  <a:schemeClr val="dk1"/>
                </a:solidFill>
              </a:rPr>
              <a:t>: Clusters around younger ages with a slight skew towards younger passengers. Few older passengers are present.</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RoomService, FoodCourt, ShoppingMall, Spa, VRDeck</a:t>
            </a:r>
            <a:r>
              <a:rPr lang="en-GB" sz="1550">
                <a:solidFill>
                  <a:schemeClr val="dk1"/>
                </a:solidFill>
              </a:rPr>
              <a:t>: Most values are zero or very low, with a few extreme outliers indicating high spending.</a:t>
            </a:r>
            <a:endParaRPr sz="1550">
              <a:solidFill>
                <a:schemeClr val="dk1"/>
              </a:solidFill>
            </a:endParaRPr>
          </a:p>
          <a:p>
            <a:pPr marL="0" lvl="0" indent="0" algn="l" rtl="0">
              <a:lnSpc>
                <a:spcPct val="115000"/>
              </a:lnSpc>
              <a:spcBef>
                <a:spcPts val="1200"/>
              </a:spcBef>
              <a:spcAft>
                <a:spcPts val="0"/>
              </a:spcAft>
              <a:buNone/>
            </a:pPr>
            <a:r>
              <a:rPr lang="en-GB" sz="1550" b="1">
                <a:solidFill>
                  <a:schemeClr val="dk1"/>
                </a:solidFill>
              </a:rPr>
              <a:t>Categorical Features</a:t>
            </a:r>
            <a:endParaRPr sz="1550" b="1">
              <a:solidFill>
                <a:schemeClr val="dk1"/>
              </a:solidFill>
            </a:endParaRPr>
          </a:p>
          <a:p>
            <a:pPr marL="457200" lvl="0" indent="-327025" algn="l" rtl="0">
              <a:lnSpc>
                <a:spcPct val="115000"/>
              </a:lnSpc>
              <a:spcBef>
                <a:spcPts val="1200"/>
              </a:spcBef>
              <a:spcAft>
                <a:spcPts val="0"/>
              </a:spcAft>
              <a:buClr>
                <a:schemeClr val="dk1"/>
              </a:buClr>
              <a:buSzPts val="1550"/>
              <a:buChar char="●"/>
            </a:pPr>
            <a:r>
              <a:rPr lang="en-GB" sz="1550" b="1">
                <a:solidFill>
                  <a:schemeClr val="dk1"/>
                </a:solidFill>
              </a:rPr>
              <a:t>HomePlanet</a:t>
            </a:r>
            <a:r>
              <a:rPr lang="en-GB" sz="1550">
                <a:solidFill>
                  <a:schemeClr val="dk1"/>
                </a:solidFill>
              </a:rPr>
              <a:t>: Most passengers are from Earth, followed by Europa and Mars.</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CryoSleep</a:t>
            </a:r>
            <a:r>
              <a:rPr lang="en-GB" sz="1550">
                <a:solidFill>
                  <a:schemeClr val="dk1"/>
                </a:solidFill>
              </a:rPr>
              <a:t>: Majority do not use cryo-sleep.</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Destination</a:t>
            </a:r>
            <a:r>
              <a:rPr lang="en-GB" sz="1550">
                <a:solidFill>
                  <a:schemeClr val="dk1"/>
                </a:solidFill>
              </a:rPr>
              <a:t>: TRAPPIST-1e is the most common destination.</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VIP</a:t>
            </a:r>
            <a:r>
              <a:rPr lang="en-GB" sz="1550">
                <a:solidFill>
                  <a:schemeClr val="dk1"/>
                </a:solidFill>
              </a:rPr>
              <a:t>: Few passengers are classified as VIPs.</a:t>
            </a:r>
            <a:endParaRPr sz="15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0"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26" name="Google Shape;326;p30"/>
          <p:cNvSpPr txBox="1"/>
          <p:nvPr/>
        </p:nvSpPr>
        <p:spPr>
          <a:xfrm>
            <a:off x="24" y="0"/>
            <a:ext cx="12191875" cy="658200"/>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and Insights</a:t>
            </a:r>
            <a:endParaRPr sz="20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27" name="Google Shape;327;p30"/>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28" name="Google Shape;328;p30"/>
          <p:cNvSpPr txBox="1"/>
          <p:nvPr/>
        </p:nvSpPr>
        <p:spPr>
          <a:xfrm>
            <a:off x="-300" y="693000"/>
            <a:ext cx="4606800"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550" b="1">
                <a:solidFill>
                  <a:schemeClr val="dk1"/>
                </a:solidFill>
              </a:rPr>
              <a:t>Correlation Matrix Insights</a:t>
            </a:r>
            <a:endParaRPr sz="1550" b="1">
              <a:solidFill>
                <a:schemeClr val="dk1"/>
              </a:solidFill>
            </a:endParaRPr>
          </a:p>
          <a:p>
            <a:pPr marL="457200" lvl="0" indent="-327025" algn="l" rtl="0">
              <a:lnSpc>
                <a:spcPct val="115000"/>
              </a:lnSpc>
              <a:spcBef>
                <a:spcPts val="1200"/>
              </a:spcBef>
              <a:spcAft>
                <a:spcPts val="0"/>
              </a:spcAft>
              <a:buClr>
                <a:schemeClr val="dk1"/>
              </a:buClr>
              <a:buSzPts val="1550"/>
              <a:buChar char="●"/>
            </a:pPr>
            <a:r>
              <a:rPr lang="en-GB" sz="1550" b="1">
                <a:solidFill>
                  <a:schemeClr val="dk1"/>
                </a:solidFill>
              </a:rPr>
              <a:t>Age and Spending</a:t>
            </a:r>
            <a:r>
              <a:rPr lang="en-GB" sz="1550">
                <a:solidFill>
                  <a:schemeClr val="dk1"/>
                </a:solidFill>
              </a:rPr>
              <a:t>: Older passengers spend more on services like FoodCourt and VRDeck.</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Spending Categories</a:t>
            </a:r>
            <a:r>
              <a:rPr lang="en-GB" sz="1550">
                <a:solidFill>
                  <a:schemeClr val="dk1"/>
                </a:solidFill>
              </a:rPr>
              <a:t>: High spending in one area often correlates with high spending in others.</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Transported</a:t>
            </a:r>
            <a:r>
              <a:rPr lang="en-GB" sz="1550">
                <a:solidFill>
                  <a:schemeClr val="dk1"/>
                </a:solidFill>
              </a:rPr>
              <a:t>: Passengers who were transported tend to spend less on RoomService, Spa, and VRDeck.</a:t>
            </a:r>
            <a:endParaRPr sz="1550">
              <a:solidFill>
                <a:schemeClr val="dk1"/>
              </a:solidFill>
            </a:endParaRPr>
          </a:p>
          <a:p>
            <a:pPr marL="0" lvl="0" indent="0" algn="l" rtl="0">
              <a:lnSpc>
                <a:spcPct val="115000"/>
              </a:lnSpc>
              <a:spcBef>
                <a:spcPts val="1200"/>
              </a:spcBef>
              <a:spcAft>
                <a:spcPts val="0"/>
              </a:spcAft>
              <a:buNone/>
            </a:pPr>
            <a:r>
              <a:rPr lang="en-GB" sz="1550" b="1">
                <a:solidFill>
                  <a:schemeClr val="dk1"/>
                </a:solidFill>
              </a:rPr>
              <a:t>Pair Plot Insights</a:t>
            </a:r>
            <a:endParaRPr sz="1550" b="1">
              <a:solidFill>
                <a:schemeClr val="dk1"/>
              </a:solidFill>
            </a:endParaRPr>
          </a:p>
          <a:p>
            <a:pPr marL="457200" lvl="0" indent="-327025" algn="l" rtl="0">
              <a:lnSpc>
                <a:spcPct val="115000"/>
              </a:lnSpc>
              <a:spcBef>
                <a:spcPts val="1200"/>
              </a:spcBef>
              <a:spcAft>
                <a:spcPts val="0"/>
              </a:spcAft>
              <a:buClr>
                <a:schemeClr val="dk1"/>
              </a:buClr>
              <a:buSzPts val="1550"/>
              <a:buChar char="●"/>
            </a:pPr>
            <a:r>
              <a:rPr lang="en-GB" sz="1550" b="1">
                <a:solidFill>
                  <a:schemeClr val="dk1"/>
                </a:solidFill>
              </a:rPr>
              <a:t>Age and Transported</a:t>
            </a:r>
            <a:r>
              <a:rPr lang="en-GB" sz="1550">
                <a:solidFill>
                  <a:schemeClr val="dk1"/>
                </a:solidFill>
              </a:rPr>
              <a:t>: Younger passengers are slightly more likely to be transported.</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Spending and Transported</a:t>
            </a:r>
            <a:r>
              <a:rPr lang="en-GB" sz="1550">
                <a:solidFill>
                  <a:schemeClr val="dk1"/>
                </a:solidFill>
              </a:rPr>
              <a:t>: Passengers not transported spend more on RoomService, Spa, and VRDeck, suggesting leisure purposes.</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GB" sz="1550" b="1">
                <a:solidFill>
                  <a:schemeClr val="dk1"/>
                </a:solidFill>
              </a:rPr>
              <a:t>Age and Spending</a:t>
            </a:r>
            <a:r>
              <a:rPr lang="en-GB" sz="1550">
                <a:solidFill>
                  <a:schemeClr val="dk1"/>
                </a:solidFill>
              </a:rPr>
              <a:t>: Older passengers generally spend more across various services</a:t>
            </a:r>
            <a:endParaRPr sz="1550" b="1">
              <a:solidFill>
                <a:schemeClr val="dk1"/>
              </a:solidFill>
            </a:endParaRPr>
          </a:p>
        </p:txBody>
      </p:sp>
      <p:sp>
        <p:nvSpPr>
          <p:cNvPr id="329" name="Google Shape;329;p30"/>
          <p:cNvSpPr txBox="1"/>
          <p:nvPr/>
        </p:nvSpPr>
        <p:spPr>
          <a:xfrm>
            <a:off x="4675900" y="658100"/>
            <a:ext cx="7516200" cy="3117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30" name="Google Shape;330;p30"/>
          <p:cNvSpPr txBox="1"/>
          <p:nvPr/>
        </p:nvSpPr>
        <p:spPr>
          <a:xfrm>
            <a:off x="4658600" y="3810000"/>
            <a:ext cx="7533300" cy="30480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pic>
        <p:nvPicPr>
          <p:cNvPr id="331" name="Google Shape;331;p30"/>
          <p:cNvPicPr preferRelativeResize="0"/>
          <p:nvPr/>
        </p:nvPicPr>
        <p:blipFill>
          <a:blip r:embed="rId4"/>
          <a:stretch>
            <a:fillRect/>
          </a:stretch>
        </p:blipFill>
        <p:spPr>
          <a:xfrm>
            <a:off x="4658800" y="692700"/>
            <a:ext cx="7533299" cy="3117301"/>
          </a:xfrm>
          <a:prstGeom prst="rect">
            <a:avLst/>
          </a:prstGeom>
          <a:noFill/>
          <a:ln>
            <a:noFill/>
          </a:ln>
        </p:spPr>
      </p:pic>
      <p:pic>
        <p:nvPicPr>
          <p:cNvPr id="332" name="Google Shape;332;p30"/>
          <p:cNvPicPr preferRelativeResize="0"/>
          <p:nvPr/>
        </p:nvPicPr>
        <p:blipFill>
          <a:blip r:embed="rId5"/>
          <a:stretch>
            <a:fillRect/>
          </a:stretch>
        </p:blipFill>
        <p:spPr>
          <a:xfrm>
            <a:off x="4658800" y="3775350"/>
            <a:ext cx="7533298" cy="311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1" descr="Modern and Luxury Shooting star design logo or icon template with gold color effects"/>
          <p:cNvPicPr preferRelativeResize="0"/>
          <p:nvPr/>
        </p:nvPicPr>
        <p:blipFill rotWithShape="1">
          <a:blip r:embed="rId3"/>
          <a:srcRect/>
          <a:stretch>
            <a:fillRect/>
          </a:stretch>
        </p:blipFill>
        <p:spPr>
          <a:xfrm>
            <a:off x="-1" y="5867401"/>
            <a:ext cx="3243943" cy="859972"/>
          </a:xfrm>
          <a:prstGeom prst="rect">
            <a:avLst/>
          </a:prstGeom>
          <a:noFill/>
          <a:ln>
            <a:noFill/>
          </a:ln>
        </p:spPr>
      </p:pic>
      <p:sp>
        <p:nvSpPr>
          <p:cNvPr id="338" name="Google Shape;338;p31"/>
          <p:cNvSpPr txBox="1"/>
          <p:nvPr/>
        </p:nvSpPr>
        <p:spPr>
          <a:xfrm>
            <a:off x="-25" y="-256301"/>
            <a:ext cx="12192000" cy="949026"/>
          </a:xfrm>
          <a:prstGeom prst="rect">
            <a:avLst/>
          </a:prstGeom>
          <a:solidFill>
            <a:schemeClr val="lt1"/>
          </a:solidFill>
          <a:ln>
            <a:noFill/>
          </a:ln>
        </p:spPr>
        <p:txBody>
          <a:bodyPr spcFirstLastPara="1" wrap="square" lIns="91425" tIns="91425" rIns="91425" bIns="91425" anchor="t" anchorCtr="0">
            <a:noAutofit/>
          </a:bodyPr>
          <a:lstStyle/>
          <a:p>
            <a:pPr marL="0" marR="91440" lvl="0" indent="0" algn="l" rtl="0">
              <a:lnSpc>
                <a:spcPct val="162000"/>
              </a:lnSpc>
              <a:spcBef>
                <a:spcPts val="1400"/>
              </a:spcBef>
              <a:spcAft>
                <a:spcPts val="0"/>
              </a:spcAft>
              <a:buNone/>
            </a:pPr>
            <a:r>
              <a:rPr lang="en-GB" sz="2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 and Insights</a:t>
            </a:r>
            <a:endParaRPr sz="2800" dirty="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39" name="Google Shape;339;p31"/>
          <p:cNvSpPr txBox="1"/>
          <p:nvPr/>
        </p:nvSpPr>
        <p:spPr>
          <a:xfrm>
            <a:off x="69275" y="692725"/>
            <a:ext cx="12122700" cy="42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40" name="Google Shape;340;p31"/>
          <p:cNvSpPr txBox="1"/>
          <p:nvPr/>
        </p:nvSpPr>
        <p:spPr>
          <a:xfrm>
            <a:off x="-55571" y="658075"/>
            <a:ext cx="12282196" cy="6199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panose="020B0604020202020204"/>
              <a:buNone/>
            </a:pPr>
            <a:r>
              <a:rPr lang="en-GB" sz="2100" b="1">
                <a:solidFill>
                  <a:schemeClr val="dk1"/>
                </a:solidFill>
              </a:rPr>
              <a:t>V</a:t>
            </a:r>
            <a:r>
              <a:rPr lang="en-GB" sz="2400" b="1">
                <a:solidFill>
                  <a:schemeClr val="dk1"/>
                </a:solidFill>
              </a:rPr>
              <a:t>isualization of EDA Insights</a:t>
            </a:r>
            <a:endParaRPr sz="2400" b="1">
              <a:solidFill>
                <a:schemeClr val="dk1"/>
              </a:solidFill>
            </a:endParaRPr>
          </a:p>
          <a:p>
            <a:pPr marL="457200" lvl="0" indent="-368300" algn="l" rtl="0">
              <a:lnSpc>
                <a:spcPct val="115000"/>
              </a:lnSpc>
              <a:spcBef>
                <a:spcPts val="1200"/>
              </a:spcBef>
              <a:spcAft>
                <a:spcPts val="0"/>
              </a:spcAft>
              <a:buClr>
                <a:schemeClr val="dk1"/>
              </a:buClr>
              <a:buSzPts val="2200"/>
              <a:buAutoNum type="arabicPeriod"/>
            </a:pPr>
            <a:r>
              <a:rPr lang="en-GB" sz="2200" b="1">
                <a:solidFill>
                  <a:schemeClr val="dk1"/>
                </a:solidFill>
              </a:rPr>
              <a:t>Histograms and Box Plots</a:t>
            </a:r>
            <a:r>
              <a:rPr lang="en-GB" sz="2200">
                <a:solidFill>
                  <a:schemeClr val="dk1"/>
                </a:solidFill>
              </a:rPr>
              <a:t>: Show the distribution and outliers in numerical data.</a:t>
            </a:r>
            <a:endParaRPr sz="2200">
              <a:solidFill>
                <a:schemeClr val="dk1"/>
              </a:solidFill>
            </a:endParaRPr>
          </a:p>
          <a:p>
            <a:pPr marL="457200" lvl="0" indent="-368300" algn="l" rtl="0">
              <a:lnSpc>
                <a:spcPct val="115000"/>
              </a:lnSpc>
              <a:spcBef>
                <a:spcPts val="0"/>
              </a:spcBef>
              <a:spcAft>
                <a:spcPts val="0"/>
              </a:spcAft>
              <a:buClr>
                <a:schemeClr val="dk1"/>
              </a:buClr>
              <a:buSzPts val="2200"/>
              <a:buAutoNum type="arabicPeriod"/>
            </a:pPr>
            <a:r>
              <a:rPr lang="en-GB" sz="2200" b="1">
                <a:solidFill>
                  <a:schemeClr val="dk1"/>
                </a:solidFill>
              </a:rPr>
              <a:t>Count Plots</a:t>
            </a:r>
            <a:r>
              <a:rPr lang="en-GB" sz="2200">
                <a:solidFill>
                  <a:schemeClr val="dk1"/>
                </a:solidFill>
              </a:rPr>
              <a:t>: Visualize the frequency of categorical variables.</a:t>
            </a:r>
            <a:endParaRPr sz="2200">
              <a:solidFill>
                <a:schemeClr val="dk1"/>
              </a:solidFill>
            </a:endParaRPr>
          </a:p>
          <a:p>
            <a:pPr marL="457200" lvl="0" indent="-368300" algn="l" rtl="0">
              <a:lnSpc>
                <a:spcPct val="115000"/>
              </a:lnSpc>
              <a:spcBef>
                <a:spcPts val="0"/>
              </a:spcBef>
              <a:spcAft>
                <a:spcPts val="0"/>
              </a:spcAft>
              <a:buClr>
                <a:schemeClr val="dk1"/>
              </a:buClr>
              <a:buSzPts val="2200"/>
              <a:buAutoNum type="arabicPeriod"/>
            </a:pPr>
            <a:r>
              <a:rPr lang="en-GB" sz="2200" b="1">
                <a:solidFill>
                  <a:schemeClr val="dk1"/>
                </a:solidFill>
              </a:rPr>
              <a:t>Correlation Heatmap</a:t>
            </a:r>
            <a:r>
              <a:rPr lang="en-GB" sz="2200">
                <a:solidFill>
                  <a:schemeClr val="dk1"/>
                </a:solidFill>
              </a:rPr>
              <a:t>: Highlights relationships between numerical features.</a:t>
            </a:r>
            <a:endParaRPr sz="2200">
              <a:solidFill>
                <a:schemeClr val="dk1"/>
              </a:solidFill>
            </a:endParaRPr>
          </a:p>
          <a:p>
            <a:pPr marL="457200" lvl="0" indent="-368300" algn="l" rtl="0">
              <a:lnSpc>
                <a:spcPct val="115000"/>
              </a:lnSpc>
              <a:spcBef>
                <a:spcPts val="0"/>
              </a:spcBef>
              <a:spcAft>
                <a:spcPts val="0"/>
              </a:spcAft>
              <a:buClr>
                <a:schemeClr val="dk1"/>
              </a:buClr>
              <a:buSzPts val="2200"/>
              <a:buAutoNum type="arabicPeriod"/>
            </a:pPr>
            <a:r>
              <a:rPr lang="en-GB" sz="2200" b="1">
                <a:solidFill>
                  <a:schemeClr val="dk1"/>
                </a:solidFill>
              </a:rPr>
              <a:t>Pair Plots</a:t>
            </a:r>
            <a:r>
              <a:rPr lang="en-GB" sz="2200">
                <a:solidFill>
                  <a:schemeClr val="dk1"/>
                </a:solidFill>
              </a:rPr>
              <a:t>: Show relationships and distribution of features colored by the transport status.</a:t>
            </a:r>
            <a:endParaRPr sz="2200">
              <a:solidFill>
                <a:schemeClr val="dk1"/>
              </a:solidFill>
            </a:endParaRPr>
          </a:p>
          <a:p>
            <a:pPr marL="0" lvl="0" indent="0" algn="l" rtl="0">
              <a:lnSpc>
                <a:spcPct val="115000"/>
              </a:lnSpc>
              <a:spcBef>
                <a:spcPts val="1400"/>
              </a:spcBef>
              <a:spcAft>
                <a:spcPts val="0"/>
              </a:spcAft>
              <a:buClr>
                <a:schemeClr val="dk1"/>
              </a:buClr>
              <a:buSzPts val="1100"/>
              <a:buFont typeface="Arial" panose="020B0604020202020204"/>
              <a:buNone/>
            </a:pPr>
            <a:r>
              <a:rPr lang="en-GB" sz="2400" b="1">
                <a:solidFill>
                  <a:schemeClr val="dk1"/>
                </a:solidFill>
              </a:rPr>
              <a:t>Summary of the analysis</a:t>
            </a:r>
            <a:endParaRPr sz="2400" b="1">
              <a:solidFill>
                <a:schemeClr val="dk1"/>
              </a:solidFill>
            </a:endParaRPr>
          </a:p>
          <a:p>
            <a:pPr marL="457200" lvl="0" indent="-368300" algn="l" rtl="0">
              <a:lnSpc>
                <a:spcPct val="115000"/>
              </a:lnSpc>
              <a:spcBef>
                <a:spcPts val="1200"/>
              </a:spcBef>
              <a:spcAft>
                <a:spcPts val="0"/>
              </a:spcAft>
              <a:buClr>
                <a:schemeClr val="dk1"/>
              </a:buClr>
              <a:buSzPts val="2200"/>
              <a:buChar char="●"/>
            </a:pPr>
            <a:r>
              <a:rPr lang="en-GB" sz="2200">
                <a:solidFill>
                  <a:schemeClr val="dk1"/>
                </a:solidFill>
              </a:rPr>
              <a:t>The dataset is balanced in terms of the target variable.</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Spending features are highly skewed with many zero values and significant outliers.</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Age shows a relatively uniform distribution with younger passengers being more common.</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Categorical features reveal preferences and behaviors of passengers, such as the majority preferring TRAPPIST-1e and not using cryo-sleep.</a:t>
            </a:r>
            <a:endParaRPr sz="2200">
              <a:solidFill>
                <a:schemeClr val="dk1"/>
              </a:solidFill>
            </a:endParaRPr>
          </a:p>
          <a:p>
            <a:pPr marL="457200" lvl="0" indent="-368300" algn="l" rtl="0">
              <a:lnSpc>
                <a:spcPct val="115000"/>
              </a:lnSpc>
              <a:spcBef>
                <a:spcPts val="0"/>
              </a:spcBef>
              <a:spcAft>
                <a:spcPts val="0"/>
              </a:spcAft>
              <a:buClr>
                <a:schemeClr val="dk1"/>
              </a:buClr>
              <a:buSzPts val="2200"/>
              <a:buChar char="●"/>
            </a:pPr>
            <a:r>
              <a:rPr lang="en-GB" sz="2200">
                <a:solidFill>
                  <a:schemeClr val="dk1"/>
                </a:solidFill>
              </a:rPr>
              <a:t>Correlations indicate spending habits and their potential link to transportation status.</a:t>
            </a:r>
            <a:endParaRPr sz="2200">
              <a:solidFill>
                <a:schemeClr val="dk1"/>
              </a:solidFill>
            </a:endParaRPr>
          </a:p>
          <a:p>
            <a:pPr marL="0" lvl="0" indent="0" algn="l" rtl="0">
              <a:lnSpc>
                <a:spcPct val="115000"/>
              </a:lnSpc>
              <a:spcBef>
                <a:spcPts val="1200"/>
              </a:spcBef>
              <a:spcAft>
                <a:spcPts val="0"/>
              </a:spcAft>
              <a:buNone/>
            </a:pPr>
            <a:endParaRPr sz="2050">
              <a:solidFill>
                <a:schemeClr val="dk1"/>
              </a:solidFill>
            </a:endParaRPr>
          </a:p>
        </p:txBody>
      </p:sp>
    </p:spTree>
  </p:cSld>
  <p:clrMapOvr>
    <a:masterClrMapping/>
  </p:clrMapOvr>
</p:sld>
</file>

<file path=ppt/theme/theme1.xml><?xml version="1.0" encoding="utf-8"?>
<a:theme xmlns:a="http://schemas.openxmlformats.org/drawingml/2006/main"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2518</Words>
  <Application>Microsoft Office PowerPoint</Application>
  <PresentationFormat>Widescreen</PresentationFormat>
  <Paragraphs>312</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Times New Roman</vt:lpstr>
      <vt:lpstr>Gill Sans</vt:lpstr>
      <vt:lpstr>Courier New</vt:lpstr>
      <vt:lpstr>Rockwell</vt:lpstr>
      <vt:lpstr>Play</vt:lpstr>
      <vt:lpstr>Arial</vt:lpstr>
      <vt:lpstr>Calibri</vt:lpstr>
      <vt:lpstr>Roboto</vt:lpstr>
      <vt:lpstr>Roboto Mono</vt:lpstr>
      <vt:lpstr>Wingdings</vt:lpstr>
      <vt:lpstr>3DFloatVTI</vt:lpstr>
      <vt:lpstr>  Spaceship Titanic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Onyedikachi Onwuachuke [Student-PECS]</cp:lastModifiedBy>
  <cp:revision>19</cp:revision>
  <dcterms:created xsi:type="dcterms:W3CDTF">2024-07-10T15:21:00Z</dcterms:created>
  <dcterms:modified xsi:type="dcterms:W3CDTF">2024-07-15T23:20:22Z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A4F3C6BE3E8B4C6BB0130CAC09270866_12</vt:lpwstr>
  </property>
  <property fmtid="{D5CDD505-2E9C-101B-9397-08002B2CF9AE}" pid="3" name="KSOProductBuildVer">
    <vt:lpwstr>2057-11.2.0.11537</vt:lpwstr>
  </property>
</Properties>
</file>